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7" r:id="rId4"/>
  </p:sldMasterIdLst>
  <p:notesMasterIdLst>
    <p:notesMasterId r:id="rId40"/>
  </p:notesMasterIdLst>
  <p:handoutMasterIdLst>
    <p:handoutMasterId r:id="rId41"/>
  </p:handoutMasterIdLst>
  <p:sldIdLst>
    <p:sldId id="256" r:id="rId5"/>
    <p:sldId id="257" r:id="rId6"/>
    <p:sldId id="1885" r:id="rId7"/>
    <p:sldId id="259" r:id="rId8"/>
    <p:sldId id="1929" r:id="rId9"/>
    <p:sldId id="1960" r:id="rId10"/>
    <p:sldId id="1961" r:id="rId11"/>
    <p:sldId id="1889" r:id="rId12"/>
    <p:sldId id="1911" r:id="rId13"/>
    <p:sldId id="1962" r:id="rId14"/>
    <p:sldId id="1963" r:id="rId15"/>
    <p:sldId id="1934" r:id="rId16"/>
    <p:sldId id="1965" r:id="rId17"/>
    <p:sldId id="1966" r:id="rId18"/>
    <p:sldId id="1967" r:id="rId19"/>
    <p:sldId id="1968" r:id="rId20"/>
    <p:sldId id="1896" r:id="rId21"/>
    <p:sldId id="1936" r:id="rId22"/>
    <p:sldId id="1969" r:id="rId23"/>
    <p:sldId id="1971" r:id="rId24"/>
    <p:sldId id="1972" r:id="rId25"/>
    <p:sldId id="1927" r:id="rId26"/>
    <p:sldId id="1941" r:id="rId27"/>
    <p:sldId id="1973" r:id="rId28"/>
    <p:sldId id="1974" r:id="rId29"/>
    <p:sldId id="1942" r:id="rId30"/>
    <p:sldId id="1975" r:id="rId31"/>
    <p:sldId id="1928" r:id="rId32"/>
    <p:sldId id="1947" r:id="rId33"/>
    <p:sldId id="1948" r:id="rId34"/>
    <p:sldId id="1949" r:id="rId35"/>
    <p:sldId id="1976" r:id="rId36"/>
    <p:sldId id="1950" r:id="rId37"/>
    <p:sldId id="1977" r:id="rId38"/>
    <p:sldId id="342" r:id="rId39"/>
  </p:sldIdLst>
  <p:sldSz cx="12436475" cy="6994525"/>
  <p:notesSz cx="7010400" cy="9296400"/>
  <p:defaultTextStyle>
    <a:defPPr>
      <a:defRPr lang="en-US"/>
    </a:defPPr>
    <a:lvl1pPr marL="0" algn="l" defTabSz="932688" rtl="0" eaLnBrk="1" latinLnBrk="0" hangingPunct="1">
      <a:defRPr sz="1836" kern="1200">
        <a:solidFill>
          <a:schemeClr val="tx1"/>
        </a:solidFill>
        <a:latin typeface="+mn-lt"/>
        <a:ea typeface="+mn-ea"/>
        <a:cs typeface="+mn-cs"/>
      </a:defRPr>
    </a:lvl1pPr>
    <a:lvl2pPr marL="466344" algn="l" defTabSz="932688" rtl="0" eaLnBrk="1" latinLnBrk="0" hangingPunct="1">
      <a:defRPr sz="1836" kern="1200">
        <a:solidFill>
          <a:schemeClr val="tx1"/>
        </a:solidFill>
        <a:latin typeface="+mn-lt"/>
        <a:ea typeface="+mn-ea"/>
        <a:cs typeface="+mn-cs"/>
      </a:defRPr>
    </a:lvl2pPr>
    <a:lvl3pPr marL="932688" algn="l" defTabSz="932688" rtl="0" eaLnBrk="1" latinLnBrk="0" hangingPunct="1">
      <a:defRPr sz="1836" kern="1200">
        <a:solidFill>
          <a:schemeClr val="tx1"/>
        </a:solidFill>
        <a:latin typeface="+mn-lt"/>
        <a:ea typeface="+mn-ea"/>
        <a:cs typeface="+mn-cs"/>
      </a:defRPr>
    </a:lvl3pPr>
    <a:lvl4pPr marL="1399032" algn="l" defTabSz="932688" rtl="0" eaLnBrk="1" latinLnBrk="0" hangingPunct="1">
      <a:defRPr sz="1836" kern="1200">
        <a:solidFill>
          <a:schemeClr val="tx1"/>
        </a:solidFill>
        <a:latin typeface="+mn-lt"/>
        <a:ea typeface="+mn-ea"/>
        <a:cs typeface="+mn-cs"/>
      </a:defRPr>
    </a:lvl4pPr>
    <a:lvl5pPr marL="1865376" algn="l" defTabSz="932688" rtl="0" eaLnBrk="1" latinLnBrk="0" hangingPunct="1">
      <a:defRPr sz="1836" kern="1200">
        <a:solidFill>
          <a:schemeClr val="tx1"/>
        </a:solidFill>
        <a:latin typeface="+mn-lt"/>
        <a:ea typeface="+mn-ea"/>
        <a:cs typeface="+mn-cs"/>
      </a:defRPr>
    </a:lvl5pPr>
    <a:lvl6pPr marL="2331720" algn="l" defTabSz="932688" rtl="0" eaLnBrk="1" latinLnBrk="0" hangingPunct="1">
      <a:defRPr sz="1836" kern="1200">
        <a:solidFill>
          <a:schemeClr val="tx1"/>
        </a:solidFill>
        <a:latin typeface="+mn-lt"/>
        <a:ea typeface="+mn-ea"/>
        <a:cs typeface="+mn-cs"/>
      </a:defRPr>
    </a:lvl6pPr>
    <a:lvl7pPr marL="2798064" algn="l" defTabSz="932688" rtl="0" eaLnBrk="1" latinLnBrk="0" hangingPunct="1">
      <a:defRPr sz="1836" kern="1200">
        <a:solidFill>
          <a:schemeClr val="tx1"/>
        </a:solidFill>
        <a:latin typeface="+mn-lt"/>
        <a:ea typeface="+mn-ea"/>
        <a:cs typeface="+mn-cs"/>
      </a:defRPr>
    </a:lvl7pPr>
    <a:lvl8pPr marL="3264408" algn="l" defTabSz="932688" rtl="0" eaLnBrk="1" latinLnBrk="0" hangingPunct="1">
      <a:defRPr sz="1836" kern="1200">
        <a:solidFill>
          <a:schemeClr val="tx1"/>
        </a:solidFill>
        <a:latin typeface="+mn-lt"/>
        <a:ea typeface="+mn-ea"/>
        <a:cs typeface="+mn-cs"/>
      </a:defRPr>
    </a:lvl8pPr>
    <a:lvl9pPr marL="3730752" algn="l" defTabSz="932688" rtl="0" eaLnBrk="1" latinLnBrk="0" hangingPunct="1">
      <a:defRPr sz="1836"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2BCD2F-77E8-429D-A4AF-EB95158E2ADC}">
          <p14:sldIdLst>
            <p14:sldId id="256"/>
            <p14:sldId id="257"/>
            <p14:sldId id="1885"/>
            <p14:sldId id="259"/>
            <p14:sldId id="1929"/>
            <p14:sldId id="1960"/>
            <p14:sldId id="1961"/>
            <p14:sldId id="1889"/>
            <p14:sldId id="1911"/>
            <p14:sldId id="1962"/>
            <p14:sldId id="1963"/>
            <p14:sldId id="1934"/>
            <p14:sldId id="1965"/>
            <p14:sldId id="1966"/>
            <p14:sldId id="1967"/>
            <p14:sldId id="1968"/>
            <p14:sldId id="1896"/>
            <p14:sldId id="1936"/>
            <p14:sldId id="1969"/>
            <p14:sldId id="1971"/>
            <p14:sldId id="1972"/>
            <p14:sldId id="1927"/>
            <p14:sldId id="1941"/>
            <p14:sldId id="1973"/>
            <p14:sldId id="1974"/>
            <p14:sldId id="1942"/>
            <p14:sldId id="1975"/>
            <p14:sldId id="1928"/>
            <p14:sldId id="1947"/>
            <p14:sldId id="1948"/>
            <p14:sldId id="1949"/>
            <p14:sldId id="1976"/>
            <p14:sldId id="1950"/>
            <p14:sldId id="1977"/>
            <p14:sldId id="34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y Feil-Jacobs" initials="MF" lastIdx="12" clrIdx="0">
    <p:extLst/>
  </p:cmAuthor>
  <p:cmAuthor id="2" name="Caroline Sanderson" initials="CS" lastIdx="7" clrIdx="1">
    <p:extLst/>
  </p:cmAuthor>
  <p:cmAuthor id="3" name="Jennifer Horton" initials="JH" lastIdx="3"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284A"/>
    <a:srgbClr val="002050"/>
    <a:srgbClr val="33353A"/>
    <a:srgbClr val="A81400"/>
    <a:srgbClr val="D6D6D6"/>
    <a:srgbClr val="DADADA"/>
    <a:srgbClr val="FFFFFF"/>
    <a:srgbClr val="FF5050"/>
    <a:srgbClr val="3A3A9C"/>
    <a:srgbClr val="3D55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Helle Formatvorlage 2 - Akz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3" autoAdjust="0"/>
    <p:restoredTop sz="94660"/>
  </p:normalViewPr>
  <p:slideViewPr>
    <p:cSldViewPr snapToGrid="0">
      <p:cViewPr varScale="1">
        <p:scale>
          <a:sx n="91" d="100"/>
          <a:sy n="91" d="100"/>
        </p:scale>
        <p:origin x="33" y="213"/>
      </p:cViewPr>
      <p:guideLst/>
    </p:cSldViewPr>
  </p:slideViewPr>
  <p:notesTextViewPr>
    <p:cViewPr>
      <p:scale>
        <a:sx n="1" d="1"/>
        <a:sy n="1" d="1"/>
      </p:scale>
      <p:origin x="0" y="0"/>
    </p:cViewPr>
  </p:notesTextViewPr>
  <p:sorterViewPr>
    <p:cViewPr varScale="1">
      <p:scale>
        <a:sx n="100" d="100"/>
        <a:sy n="100" d="100"/>
      </p:scale>
      <p:origin x="0" y="-1938"/>
    </p:cViewPr>
  </p:sorterViewPr>
  <p:notesViewPr>
    <p:cSldViewPr snapToGrid="0">
      <p:cViewPr>
        <p:scale>
          <a:sx n="1" d="2"/>
          <a:sy n="1" d="2"/>
        </p:scale>
        <p:origin x="2862"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731DE7-6095-448C-B6BC-DB880B572402}"/>
              </a:ext>
            </a:extLst>
          </p:cNvPr>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a:extLst>
              <a:ext uri="{FF2B5EF4-FFF2-40B4-BE49-F238E27FC236}">
                <a16:creationId xmlns:a16="http://schemas.microsoft.com/office/drawing/2014/main" id="{555F5BC5-44A2-435C-8C21-0DBCBDA75683}"/>
              </a:ext>
            </a:extLst>
          </p:cNvPr>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8782496-95A0-4193-B09F-6AD27878C74F}" type="datetimeFigureOut">
              <a:rPr lang="en-US" smtClean="0"/>
              <a:t>5/8/2019</a:t>
            </a:fld>
            <a:endParaRPr lang="en-US"/>
          </a:p>
        </p:txBody>
      </p:sp>
      <p:sp>
        <p:nvSpPr>
          <p:cNvPr id="4" name="Footer Placeholder 3">
            <a:extLst>
              <a:ext uri="{FF2B5EF4-FFF2-40B4-BE49-F238E27FC236}">
                <a16:creationId xmlns:a16="http://schemas.microsoft.com/office/drawing/2014/main" id="{2F74F811-0B99-44B3-BC1D-3D4968EAE020}"/>
              </a:ext>
            </a:extLst>
          </p:cNvPr>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8462D37-B25F-4FBF-9AFB-85D0E1946E41}"/>
              </a:ext>
            </a:extLst>
          </p:cNvPr>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FF7E545E-6309-4C3C-B4C1-C7B100EED122}" type="slidenum">
              <a:rPr lang="en-US" smtClean="0"/>
              <a:t>‹Nr.›</a:t>
            </a:fld>
            <a:endParaRPr lang="en-US"/>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1A012BF-EEA3-45CC-947C-015BB12AB8BD}" type="datetimeFigureOut">
              <a:rPr lang="en-US" smtClean="0"/>
              <a:t>5/8/2019</a:t>
            </a:fld>
            <a:endParaRPr lang="en-US"/>
          </a:p>
        </p:txBody>
      </p:sp>
      <p:sp>
        <p:nvSpPr>
          <p:cNvPr id="4" name="Slide Image Placeholder 3"/>
          <p:cNvSpPr>
            <a:spLocks noGrp="1" noRot="1" noChangeAspect="1"/>
          </p:cNvSpPr>
          <p:nvPr>
            <p:ph type="sldImg" idx="2"/>
          </p:nvPr>
        </p:nvSpPr>
        <p:spPr>
          <a:xfrm>
            <a:off x="715963" y="1162050"/>
            <a:ext cx="5578475"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526BFB95-F7E9-4E12-8F4D-EDB340397A7D}" type="slidenum">
              <a:rPr lang="en-US" smtClean="0"/>
              <a:t>‹Nr.›</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32688" rtl="0" eaLnBrk="1" latinLnBrk="0" hangingPunct="1">
      <a:defRPr sz="1224" kern="1200">
        <a:solidFill>
          <a:schemeClr val="tx1"/>
        </a:solidFill>
        <a:latin typeface="+mn-lt"/>
        <a:ea typeface="+mn-ea"/>
        <a:cs typeface="+mn-cs"/>
      </a:defRPr>
    </a:lvl1pPr>
    <a:lvl2pPr marL="466344" algn="l" defTabSz="932688" rtl="0" eaLnBrk="1" latinLnBrk="0" hangingPunct="1">
      <a:defRPr sz="1224" kern="1200">
        <a:solidFill>
          <a:schemeClr val="tx1"/>
        </a:solidFill>
        <a:latin typeface="+mn-lt"/>
        <a:ea typeface="+mn-ea"/>
        <a:cs typeface="+mn-cs"/>
      </a:defRPr>
    </a:lvl2pPr>
    <a:lvl3pPr marL="932688" algn="l" defTabSz="932688" rtl="0" eaLnBrk="1" latinLnBrk="0" hangingPunct="1">
      <a:defRPr sz="1224" kern="1200">
        <a:solidFill>
          <a:schemeClr val="tx1"/>
        </a:solidFill>
        <a:latin typeface="+mn-lt"/>
        <a:ea typeface="+mn-ea"/>
        <a:cs typeface="+mn-cs"/>
      </a:defRPr>
    </a:lvl3pPr>
    <a:lvl4pPr marL="1399032" algn="l" defTabSz="932688" rtl="0" eaLnBrk="1" latinLnBrk="0" hangingPunct="1">
      <a:defRPr sz="1224" kern="1200">
        <a:solidFill>
          <a:schemeClr val="tx1"/>
        </a:solidFill>
        <a:latin typeface="+mn-lt"/>
        <a:ea typeface="+mn-ea"/>
        <a:cs typeface="+mn-cs"/>
      </a:defRPr>
    </a:lvl4pPr>
    <a:lvl5pPr marL="1865376" algn="l" defTabSz="932688" rtl="0" eaLnBrk="1" latinLnBrk="0" hangingPunct="1">
      <a:defRPr sz="1224" kern="1200">
        <a:solidFill>
          <a:schemeClr val="tx1"/>
        </a:solidFill>
        <a:latin typeface="+mn-lt"/>
        <a:ea typeface="+mn-ea"/>
        <a:cs typeface="+mn-cs"/>
      </a:defRPr>
    </a:lvl5pPr>
    <a:lvl6pPr marL="2331720" algn="l" defTabSz="932688" rtl="0" eaLnBrk="1" latinLnBrk="0" hangingPunct="1">
      <a:defRPr sz="1224" kern="1200">
        <a:solidFill>
          <a:schemeClr val="tx1"/>
        </a:solidFill>
        <a:latin typeface="+mn-lt"/>
        <a:ea typeface="+mn-ea"/>
        <a:cs typeface="+mn-cs"/>
      </a:defRPr>
    </a:lvl6pPr>
    <a:lvl7pPr marL="2798064" algn="l" defTabSz="932688" rtl="0" eaLnBrk="1" latinLnBrk="0" hangingPunct="1">
      <a:defRPr sz="1224" kern="1200">
        <a:solidFill>
          <a:schemeClr val="tx1"/>
        </a:solidFill>
        <a:latin typeface="+mn-lt"/>
        <a:ea typeface="+mn-ea"/>
        <a:cs typeface="+mn-cs"/>
      </a:defRPr>
    </a:lvl7pPr>
    <a:lvl8pPr marL="3264408" algn="l" defTabSz="932688" rtl="0" eaLnBrk="1" latinLnBrk="0" hangingPunct="1">
      <a:defRPr sz="1224" kern="1200">
        <a:solidFill>
          <a:schemeClr val="tx1"/>
        </a:solidFill>
        <a:latin typeface="+mn-lt"/>
        <a:ea typeface="+mn-ea"/>
        <a:cs typeface="+mn-cs"/>
      </a:defRPr>
    </a:lvl8pPr>
    <a:lvl9pPr marL="3730752" algn="l" defTabSz="932688"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azure.microsoft.com/en-us/pricing/tco/"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azure.microsoft.com/en-us/support/community/"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cs.microsoft.com/en-us/azure/governance/management-group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1</a:t>
            </a:fld>
            <a:endParaRPr lang="en-US" dirty="0"/>
          </a:p>
        </p:txBody>
      </p:sp>
    </p:spTree>
    <p:extLst>
      <p:ext uri="{BB962C8B-B14F-4D97-AF65-F5344CB8AC3E}">
        <p14:creationId xmlns:p14="http://schemas.microsoft.com/office/powerpoint/2010/main" val="1709821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If you upgrade to a Pay-As-You-Go subscription within the 30-day trial period, by providing your credit or debit card details you can use a limited selection of free services for 12 months. After 12 months, you will be billed for the services and products in use on your account at the pay-as-you-go rate.</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Azure free accounts, refer to </a:t>
            </a:r>
            <a:r>
              <a:rPr lang="en-IE" u="sng" dirty="0"/>
              <a:t>https://azure.microsoft.com/en-us/free/</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5742575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For more information about Azure usage charges, refer to </a:t>
            </a:r>
            <a:r>
              <a:rPr lang="en-IE" u="sng" dirty="0"/>
              <a:t>https://docs.microsoft.com/en-us/azure/billing/billing-understand-your-invoice</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1614298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Point out that Zone is different from </a:t>
            </a:r>
            <a:r>
              <a:rPr lang="en-IE" dirty="0"/>
              <a:t>Availability Zone</a:t>
            </a:r>
            <a:r>
              <a:rPr lang="en-IE" sz="1200" b="0" i="0" u="none" strike="noStrike" kern="1200" dirty="0">
                <a:solidFill>
                  <a:schemeClr val="tx1"/>
                </a:solidFill>
                <a:effectLst/>
                <a:latin typeface="+mn-lt"/>
                <a:ea typeface="+mn-ea"/>
                <a:cs typeface="+mn-cs"/>
              </a:rPr>
              <a:t>. Availability Zones being and Azure service providing High availability, whereas Zones in the context of billing are geographical entities, used for data transfer pricing between defined geographical areas called Zones.</a:t>
            </a:r>
          </a:p>
          <a:p>
            <a:endParaRPr lang="en-IE" sz="1200" b="0" i="0" u="none" strike="noStrike" kern="1200" dirty="0">
              <a:solidFill>
                <a:schemeClr val="tx1"/>
              </a:solidFill>
              <a:effectLst/>
              <a:latin typeface="+mn-lt"/>
              <a:ea typeface="+mn-ea"/>
              <a:cs typeface="+mn-cs"/>
            </a:endParaRPr>
          </a:p>
          <a:p>
            <a:r>
              <a:rPr lang="en-IE" sz="1200" b="0" i="1" u="none" strike="noStrike" kern="1200" dirty="0">
                <a:solidFill>
                  <a:schemeClr val="tx1"/>
                </a:solidFill>
                <a:effectLst/>
                <a:latin typeface="+mn-lt"/>
                <a:ea typeface="+mn-ea"/>
                <a:cs typeface="+mn-cs"/>
              </a:rPr>
              <a:t>Zone </a:t>
            </a:r>
            <a:r>
              <a:rPr lang="en-IE" sz="1200" b="0" i="0" u="none" strike="noStrike" kern="1200" dirty="0">
                <a:solidFill>
                  <a:schemeClr val="tx1"/>
                </a:solidFill>
                <a:effectLst/>
                <a:latin typeface="+mn-lt"/>
                <a:ea typeface="+mn-ea"/>
                <a:cs typeface="+mn-cs"/>
              </a:rPr>
              <a:t>is a geographical grouping of Azure Regions for billing purpose. Data transfer pricing is based on the Zones.</a:t>
            </a: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1747270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kern="1200" dirty="0">
                <a:solidFill>
                  <a:schemeClr val="tx1"/>
                </a:solidFill>
                <a:effectLst/>
                <a:latin typeface="+mn-lt"/>
                <a:ea typeface="+mn-ea"/>
                <a:cs typeface="+mn-cs"/>
              </a:rPr>
              <a:t>You might want to demonstrate the Pricing calculator at </a:t>
            </a:r>
            <a:r>
              <a:rPr lang="en-IE" u="sng" dirty="0"/>
              <a:t>https://azure.microsoft.com/en-us/pricing/calculator/</a:t>
            </a:r>
          </a:p>
          <a:p>
            <a:endParaRPr lang="en-IE" sz="1200" b="1"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Note: The </a:t>
            </a:r>
            <a:r>
              <a:rPr lang="en-IE" sz="1200" i="1" kern="1200" dirty="0">
                <a:solidFill>
                  <a:schemeClr val="tx1"/>
                </a:solidFill>
                <a:effectLst/>
                <a:latin typeface="+mn-lt"/>
                <a:ea typeface="+mn-ea"/>
                <a:cs typeface="+mn-cs"/>
              </a:rPr>
              <a:t>pricing calculator</a:t>
            </a:r>
            <a:r>
              <a:rPr lang="en-IE" sz="1200" kern="1200" dirty="0">
                <a:solidFill>
                  <a:schemeClr val="tx1"/>
                </a:solidFill>
                <a:effectLst/>
                <a:latin typeface="+mn-lt"/>
                <a:ea typeface="+mn-ea"/>
                <a:cs typeface="+mn-cs"/>
              </a:rPr>
              <a:t> provides estimates, and not actual price quotes. Actual prices can vary depending upon the date of purchase, the payment currency, and the type of Azure customer.</a:t>
            </a:r>
          </a:p>
          <a:p>
            <a:endParaRPr lang="en-IE" sz="1200"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Get a new estimate from the pricing calculator by adding, removing, or reconfiguring selected products. You also can access pricing details, product details, and documentation for each product from the pricing calculator.</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628327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IE" sz="1200" b="0" kern="1200" dirty="0">
                <a:solidFill>
                  <a:schemeClr val="tx1"/>
                </a:solidFill>
                <a:effectLst/>
                <a:latin typeface="+mn-lt"/>
                <a:ea typeface="+mn-ea"/>
                <a:cs typeface="+mn-cs"/>
              </a:rPr>
              <a:t>You might want to demonstrate the TCO calculator at</a:t>
            </a:r>
            <a:r>
              <a:rPr lang="en-IE" u="sng" dirty="0">
                <a:hlinkClick r:id="rId3"/>
              </a:rPr>
              <a:t> </a:t>
            </a:r>
            <a:r>
              <a:rPr lang="en-IE" u="sng" dirty="0"/>
              <a:t>https://azure.microsoft.com/en-us/pricing/tco/calculator/</a:t>
            </a:r>
          </a:p>
          <a:p>
            <a:pPr>
              <a:defRPr/>
            </a:pPr>
            <a:endParaRPr lang="en-IE" sz="1200" b="0"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To use the TCO calculator, complete the following three steps:</a:t>
            </a:r>
          </a:p>
          <a:p>
            <a:pPr marL="0" indent="0">
              <a:buFont typeface="Arial" panose="020B0604020202020204" pitchFamily="34" charset="0"/>
              <a:buNone/>
            </a:pPr>
            <a:r>
              <a:rPr lang="en-IE" sz="1200" i="0" u="none" strike="noStrike" kern="1200" dirty="0">
                <a:solidFill>
                  <a:schemeClr val="tx1"/>
                </a:solidFill>
                <a:effectLst/>
                <a:latin typeface="+mn-lt"/>
                <a:ea typeface="+mn-ea"/>
                <a:cs typeface="+mn-cs"/>
              </a:rPr>
              <a:t>1. Define your workloads: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Enter details about your on-premises infrastructure into the TCO calculator according to four groups:</a:t>
            </a: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Servers</a:t>
            </a:r>
            <a:r>
              <a:rPr lang="en-IE" b="0" i="0" u="none" strike="noStrike" kern="1200" dirty="0">
                <a:solidFill>
                  <a:schemeClr val="tx1"/>
                </a:solidFill>
                <a:effectLst/>
                <a:latin typeface="+mn-lt"/>
                <a:ea typeface="+mn-ea"/>
                <a:cs typeface="+mn-cs"/>
              </a:rPr>
              <a:t>. Enter details of your current on-premises server infrastructure.</a:t>
            </a: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Databases</a:t>
            </a:r>
            <a:r>
              <a:rPr lang="en-IE" b="0" i="0" u="none" strike="noStrike" kern="1200" dirty="0">
                <a:solidFill>
                  <a:schemeClr val="tx1"/>
                </a:solidFill>
                <a:effectLst/>
                <a:latin typeface="+mn-lt"/>
                <a:ea typeface="+mn-ea"/>
                <a:cs typeface="+mn-cs"/>
              </a:rPr>
              <a:t>. Enter details of your on-premises database infrastructure in the </a:t>
            </a:r>
            <a:r>
              <a:rPr lang="en-IE" b="1" i="0" u="none" strike="noStrike" kern="1200" dirty="0">
                <a:solidFill>
                  <a:schemeClr val="tx1"/>
                </a:solidFill>
                <a:effectLst/>
                <a:latin typeface="+mn-lt"/>
                <a:ea typeface="+mn-ea"/>
                <a:cs typeface="+mn-cs"/>
              </a:rPr>
              <a:t>Source</a:t>
            </a:r>
            <a:r>
              <a:rPr lang="en-IE" b="0" i="0" u="none" strike="noStrike" kern="1200" dirty="0">
                <a:solidFill>
                  <a:schemeClr val="tx1"/>
                </a:solidFill>
                <a:effectLst/>
                <a:latin typeface="+mn-lt"/>
                <a:ea typeface="+mn-ea"/>
                <a:cs typeface="+mn-cs"/>
              </a:rPr>
              <a:t> section</a:t>
            </a:r>
            <a:r>
              <a:rPr lang="en-IE" dirty="0"/>
              <a:t>, and</a:t>
            </a:r>
            <a:r>
              <a:rPr lang="en-IE" b="0" i="0" u="none" strike="noStrike" kern="1200" dirty="0">
                <a:solidFill>
                  <a:schemeClr val="tx1"/>
                </a:solidFill>
                <a:effectLst/>
                <a:latin typeface="+mn-lt"/>
                <a:ea typeface="+mn-ea"/>
                <a:cs typeface="+mn-cs"/>
              </a:rPr>
              <a:t> select the corresponding Azure service you would like to use </a:t>
            </a:r>
            <a:r>
              <a:rPr lang="en-IE" dirty="0"/>
              <a:t>in the </a:t>
            </a:r>
            <a:r>
              <a:rPr lang="en-IE" b="1" dirty="0"/>
              <a:t>Destination</a:t>
            </a:r>
            <a:r>
              <a:rPr lang="en-IE" dirty="0"/>
              <a:t> section.</a:t>
            </a:r>
            <a:endParaRPr lang="en-IE" b="0" i="0" u="none" strike="noStrike" kern="1200" dirty="0">
              <a:solidFill>
                <a:schemeClr val="tx1"/>
              </a:solidFill>
              <a:effectLst/>
              <a:latin typeface="+mn-lt"/>
              <a:ea typeface="+mn-ea"/>
              <a:cs typeface="+mn-cs"/>
            </a:endParaRP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Storage</a:t>
            </a:r>
            <a:r>
              <a:rPr lang="en-IE" b="0" i="0" u="none" strike="noStrike" kern="1200" dirty="0">
                <a:solidFill>
                  <a:schemeClr val="tx1"/>
                </a:solidFill>
                <a:effectLst/>
                <a:latin typeface="+mn-lt"/>
                <a:ea typeface="+mn-ea"/>
                <a:cs typeface="+mn-cs"/>
              </a:rPr>
              <a:t>. Enter the details of your on-premises storage infrastructure.</a:t>
            </a:r>
          </a:p>
          <a:p>
            <a:pPr marL="1085850" lvl="2" indent="-171450">
              <a:buFont typeface="Arial" panose="020B0604020202020204" pitchFamily="34" charset="0"/>
              <a:buChar char="•"/>
            </a:pPr>
            <a:r>
              <a:rPr lang="en-IE" i="0" u="none" strike="noStrike" kern="1200" dirty="0">
                <a:solidFill>
                  <a:schemeClr val="tx1"/>
                </a:solidFill>
                <a:effectLst/>
                <a:latin typeface="+mn-lt"/>
                <a:ea typeface="+mn-ea"/>
                <a:cs typeface="+mn-cs"/>
              </a:rPr>
              <a:t>Networking</a:t>
            </a:r>
            <a:r>
              <a:rPr lang="en-IE" b="0" i="0" u="none" strike="noStrike" kern="1200" dirty="0">
                <a:solidFill>
                  <a:schemeClr val="tx1"/>
                </a:solidFill>
                <a:effectLst/>
                <a:latin typeface="+mn-lt"/>
                <a:ea typeface="+mn-ea"/>
                <a:cs typeface="+mn-cs"/>
              </a:rPr>
              <a:t>. Enter the amount of network bandwidth you currently consume in your on-premises environment.</a:t>
            </a:r>
          </a:p>
          <a:p>
            <a:pPr marL="0" indent="0">
              <a:buFont typeface="Arial" panose="020B0604020202020204" pitchFamily="34" charset="0"/>
              <a:buNone/>
            </a:pPr>
            <a:r>
              <a:rPr lang="en-IE" sz="1200" i="0" u="none" strike="noStrike" kern="1200" dirty="0">
                <a:solidFill>
                  <a:schemeClr val="tx1"/>
                </a:solidFill>
                <a:effectLst/>
                <a:latin typeface="+mn-lt"/>
                <a:ea typeface="+mn-ea"/>
                <a:cs typeface="+mn-cs"/>
              </a:rPr>
              <a:t>2. Adjust assumptions: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Adjust the values of key assumptions that the TCO calculator makes, which might vary between customers. To improve the accuracy of the TCO calculator, adjust the values so they match the costs of your current on-premises infrastructure:</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Storage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IT labor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Hardware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Software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Electricity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Virtualization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Datacenter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Networking costs</a:t>
            </a:r>
          </a:p>
          <a:p>
            <a:pPr marL="1085850" lvl="2" indent="-171450">
              <a:buFont typeface="Arial" panose="020B0604020202020204" pitchFamily="34" charset="0"/>
              <a:buChar char="•"/>
            </a:pPr>
            <a:r>
              <a:rPr lang="en-IE" b="0" i="0" u="none" strike="noStrike" kern="1200" dirty="0">
                <a:solidFill>
                  <a:schemeClr val="tx1"/>
                </a:solidFill>
                <a:effectLst/>
                <a:latin typeface="+mn-lt"/>
                <a:ea typeface="+mn-ea"/>
                <a:cs typeface="+mn-cs"/>
              </a:rPr>
              <a:t>Database costs</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3. View the report.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970068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Perform cost analyses</a:t>
            </a:r>
          </a:p>
          <a:p>
            <a:r>
              <a:rPr lang="en-IE" sz="1200" b="0" i="0" u="none" strike="noStrike" kern="1200" dirty="0">
                <a:solidFill>
                  <a:schemeClr val="tx1"/>
                </a:solidFill>
                <a:effectLst/>
                <a:latin typeface="+mn-lt"/>
                <a:ea typeface="+mn-ea"/>
                <a:cs typeface="+mn-cs"/>
              </a:rPr>
              <a:t>Plan your Azure solution wisely. Carefully consider the products, services, and resources you need, and read the relevant documentation to understand how each of your choices are metered and billed. Additionally, calculate your projected costs by using the Azure Pricing and Total Cost of Ownership (TCO) calculator, only adding the products, services, and resources you need.</a:t>
            </a:r>
          </a:p>
          <a:p>
            <a:endParaRPr lang="en-IE" sz="1200" b="0"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Monitor usage with Azure Advisor</a:t>
            </a:r>
          </a:p>
          <a:p>
            <a:r>
              <a:rPr lang="en-IE" sz="1200" b="0" i="0" u="none" strike="noStrike" kern="1200" dirty="0">
                <a:solidFill>
                  <a:schemeClr val="tx1"/>
                </a:solidFill>
                <a:effectLst/>
                <a:latin typeface="+mn-lt"/>
                <a:ea typeface="+mn-ea"/>
                <a:cs typeface="+mn-cs"/>
              </a:rPr>
              <a:t>In an efficient architecture, provisioned resources match the demand for those resources. Azure Advisor identifies unused or under-utilized resources, and you can implement its recommendations by removing unused resources and configuring your resources to match your actual demand.</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Use spending limits</a:t>
            </a:r>
          </a:p>
          <a:p>
            <a:r>
              <a:rPr lang="en-IE" sz="1200" b="0" i="0" u="none" strike="noStrike" kern="1200" dirty="0">
                <a:solidFill>
                  <a:schemeClr val="tx1"/>
                </a:solidFill>
                <a:effectLst/>
                <a:latin typeface="+mn-lt"/>
                <a:ea typeface="+mn-ea"/>
                <a:cs typeface="+mn-cs"/>
              </a:rPr>
              <a:t>Free trial customers and some credit-based Azure subscriptions can use spending limits, which Azure provides to help prevent customers from exhausting the credit on their account within each billing period. If you have a credit-based subscription and you reach your configured spending limit, Azure suspends your subscription until a new billing period begins.</a:t>
            </a:r>
          </a:p>
          <a:p>
            <a:r>
              <a:rPr lang="en-IE" sz="1200" b="0" i="0" u="none" strike="noStrike" kern="1200" dirty="0">
                <a:solidFill>
                  <a:schemeClr val="tx1"/>
                </a:solidFill>
                <a:effectLst/>
                <a:latin typeface="+mn-lt"/>
                <a:ea typeface="+mn-ea"/>
                <a:cs typeface="+mn-cs"/>
              </a:rPr>
              <a:t>The spending limit feature is not available for customers who aren't using credit-based subscriptions, such as Pay-As-You-Go subscribers.</a:t>
            </a:r>
          </a:p>
          <a:p>
            <a:r>
              <a:rPr lang="en-IE" sz="1200" kern="1200" dirty="0">
                <a:solidFill>
                  <a:schemeClr val="tx1"/>
                </a:solidFill>
                <a:effectLst/>
                <a:latin typeface="+mn-lt"/>
                <a:ea typeface="+mn-ea"/>
                <a:cs typeface="+mn-cs"/>
              </a:rPr>
              <a:t>For more information on Azure spending limits, refer to </a:t>
            </a:r>
            <a:r>
              <a:rPr lang="en-IE" sz="1200" b="0" i="0" u="none" strike="noStrike" kern="1200" dirty="0">
                <a:solidFill>
                  <a:schemeClr val="tx1"/>
                </a:solidFill>
                <a:effectLst/>
                <a:latin typeface="+mn-lt"/>
                <a:ea typeface="+mn-ea"/>
                <a:cs typeface="+mn-cs"/>
              </a:rPr>
              <a:t>https://docs.microsoft.com/en-us/azure/billing/billing-spending-limit </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Note: Azure spending limits are not the same as Subscription, Service, or Resource Group limits and quotas. For more information, refer to </a:t>
            </a:r>
            <a:r>
              <a:rPr lang="en-IE" sz="1200" b="0" i="0" u="none" strike="noStrike" kern="1200" dirty="0">
                <a:solidFill>
                  <a:schemeClr val="tx1"/>
                </a:solidFill>
                <a:effectLst/>
                <a:latin typeface="+mn-lt"/>
                <a:ea typeface="+mn-ea"/>
                <a:cs typeface="+mn-cs"/>
              </a:rPr>
              <a:t>https://docs.microsoft.com/en-us/azure/azure-subscription-service-limits </a:t>
            </a:r>
            <a:endParaRPr lang="en-IE" sz="1200" kern="1200" dirty="0">
              <a:solidFill>
                <a:schemeClr val="tx1"/>
              </a:solidFill>
              <a:effectLst/>
              <a:latin typeface="+mn-lt"/>
              <a:ea typeface="+mn-ea"/>
              <a:cs typeface="+mn-cs"/>
            </a:endParaRP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Use Azure Reservations</a:t>
            </a:r>
          </a:p>
          <a:p>
            <a:r>
              <a:rPr lang="en-IE" sz="1200" b="0" i="0" u="none" strike="noStrike" kern="1200" dirty="0">
                <a:solidFill>
                  <a:schemeClr val="tx1"/>
                </a:solidFill>
                <a:effectLst/>
                <a:latin typeface="+mn-lt"/>
                <a:ea typeface="+mn-ea"/>
                <a:cs typeface="+mn-cs"/>
              </a:rPr>
              <a:t>Azure Reservations offer discounted prices on certain Azure products and resources. To get the discount, reserve products and resources by paying in advance. You can pre-pay for one or three years of use of:</a:t>
            </a:r>
          </a:p>
          <a:p>
            <a:pPr marL="171450" indent="-171450">
              <a:buFont typeface="Arial" panose="020B0604020202020204" pitchFamily="34" charset="0"/>
              <a:buChar char="•"/>
            </a:pPr>
            <a:r>
              <a:rPr lang="en-IE" dirty="0"/>
              <a:t>V</a:t>
            </a:r>
            <a:r>
              <a:rPr lang="en-IE" sz="1200" b="0" i="0" u="none" strike="noStrike" kern="1200" dirty="0">
                <a:solidFill>
                  <a:schemeClr val="tx1"/>
                </a:solidFill>
                <a:effectLst/>
                <a:latin typeface="+mn-lt"/>
                <a:ea typeface="+mn-ea"/>
                <a:cs typeface="+mn-cs"/>
              </a:rPr>
              <a:t>irtual machine (VM) </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SQL Database Compute Capacity</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Azure Cosmos Database Throughput</a:t>
            </a:r>
          </a:p>
          <a:p>
            <a:pPr marL="171450" indent="-171450">
              <a:buFont typeface="Arial" panose="020B0604020202020204" pitchFamily="34" charset="0"/>
              <a:buChar char="•"/>
            </a:pPr>
            <a:r>
              <a:rPr lang="en-IE" dirty="0"/>
              <a:t>O</a:t>
            </a:r>
            <a:r>
              <a:rPr lang="en-IE" sz="1200" b="0" i="0" u="none" strike="noStrike" kern="1200" dirty="0">
                <a:solidFill>
                  <a:schemeClr val="tx1"/>
                </a:solidFill>
                <a:effectLst/>
                <a:latin typeface="+mn-lt"/>
                <a:ea typeface="+mn-ea"/>
                <a:cs typeface="+mn-cs"/>
              </a:rPr>
              <a:t>ther Azure resources</a:t>
            </a:r>
          </a:p>
          <a:p>
            <a:r>
              <a:rPr lang="en-IE" sz="1200" b="0" i="0" u="none" strike="noStrike" kern="1200" dirty="0">
                <a:solidFill>
                  <a:schemeClr val="tx1"/>
                </a:solidFill>
                <a:effectLst/>
                <a:latin typeface="+mn-lt"/>
                <a:ea typeface="+mn-ea"/>
                <a:cs typeface="+mn-cs"/>
              </a:rPr>
              <a:t>Azure Reservations are only available to Microsoft Azure Enterprise or CSP customers, and for Pay-As-You-Go subscriptions.</a:t>
            </a:r>
          </a:p>
          <a:p>
            <a:r>
              <a:rPr lang="en-IE" sz="1200" kern="1200" dirty="0">
                <a:solidFill>
                  <a:schemeClr val="tx1"/>
                </a:solidFill>
                <a:effectLst/>
                <a:latin typeface="+mn-lt"/>
                <a:ea typeface="+mn-ea"/>
                <a:cs typeface="+mn-cs"/>
              </a:rPr>
              <a:t>For more information on Azure Reservations, visit </a:t>
            </a:r>
            <a:r>
              <a:rPr lang="en-IE" u="sng" dirty="0"/>
              <a:t>https://docs.microsoft.com/en-us/azure/billing/billing-save-compute-costs-reservations</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Choose low-cost locations and regions</a:t>
            </a:r>
          </a:p>
          <a:p>
            <a:r>
              <a:rPr lang="en-IE" sz="1200" b="0" i="0" u="none" strike="noStrike" kern="1200" dirty="0">
                <a:solidFill>
                  <a:schemeClr val="tx1"/>
                </a:solidFill>
                <a:effectLst/>
                <a:latin typeface="+mn-lt"/>
                <a:ea typeface="+mn-ea"/>
                <a:cs typeface="+mn-cs"/>
              </a:rPr>
              <a:t>The cost of Azure products, services, and resources can vary across locations and regions. </a:t>
            </a:r>
            <a:r>
              <a:rPr lang="en-IE" dirty="0"/>
              <a:t>Some resources are metered and billed according to how much outgoing network bandwidth they consume (</a:t>
            </a:r>
            <a:r>
              <a:rPr lang="en-IE" i="1" dirty="0"/>
              <a:t>egress</a:t>
            </a:r>
            <a:r>
              <a:rPr lang="en-IE" dirty="0"/>
              <a:t>). If possible, provision connected resources that are bandwidth metered in the same region to reduce egress traffic between them. Also, </a:t>
            </a:r>
            <a:r>
              <a:rPr lang="en-IE" sz="1200" b="0" i="0" u="none" strike="noStrike" kern="1200" dirty="0">
                <a:solidFill>
                  <a:schemeClr val="tx1"/>
                </a:solidFill>
                <a:effectLst/>
                <a:latin typeface="+mn-lt"/>
                <a:ea typeface="+mn-ea"/>
                <a:cs typeface="+mn-cs"/>
              </a:rPr>
              <a:t>If possible, use locations and regions where they cost less.</a:t>
            </a:r>
            <a:endParaRPr lang="en-IE" sz="1200" kern="1200" dirty="0">
              <a:solidFill>
                <a:schemeClr val="tx1"/>
              </a:solidFill>
              <a:effectLst/>
              <a:latin typeface="+mn-lt"/>
              <a:ea typeface="+mn-ea"/>
              <a:cs typeface="+mn-cs"/>
            </a:endParaRP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Research available cost-saving offers</a:t>
            </a:r>
          </a:p>
          <a:p>
            <a:r>
              <a:rPr lang="en-IE" sz="1200" b="0" i="0" u="none" strike="noStrike" kern="1200" dirty="0">
                <a:solidFill>
                  <a:schemeClr val="tx1"/>
                </a:solidFill>
                <a:effectLst/>
                <a:latin typeface="+mn-lt"/>
                <a:ea typeface="+mn-ea"/>
                <a:cs typeface="+mn-cs"/>
              </a:rPr>
              <a:t>Keep up-to-date with the latest Azure customer and subscription offers, and switch to offers that provide the greatest cost-saving benefit.</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Apply tags to identify cost owners</a:t>
            </a:r>
          </a:p>
          <a:p>
            <a:r>
              <a:rPr lang="en-IE" sz="1200" b="0" i="0" u="none" strike="noStrike" kern="1200" dirty="0">
                <a:solidFill>
                  <a:schemeClr val="tx1"/>
                </a:solidFill>
                <a:effectLst/>
                <a:latin typeface="+mn-lt"/>
                <a:ea typeface="+mn-ea"/>
                <a:cs typeface="+mn-cs"/>
              </a:rPr>
              <a:t>Tags help you manage costs associated with the different groups of Azure products and resources. You can apply tags to groups of Azure products and resources to organize billing data. For example, if you run several virtual machines for different teams, you can use tags to categorize costs by department (such as Human Resources, Marketing, or Finance), or by environment (such as Production or Test). Tags make it easier to identify groups that generate the biggest Azure costs so you can adjust your spending accordingly.</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30552334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1" i="0" u="none" strike="noStrike" kern="1200" dirty="0">
                <a:solidFill>
                  <a:schemeClr val="tx1"/>
                </a:solidFill>
                <a:effectLst/>
                <a:latin typeface="+mn-lt"/>
                <a:ea typeface="+mn-ea"/>
                <a:cs typeface="+mn-cs"/>
              </a:rPr>
              <a:t>Note</a:t>
            </a:r>
            <a:r>
              <a:rPr lang="en-IE" sz="1200" b="0" i="0" u="none" strike="noStrike" kern="1200" dirty="0">
                <a:solidFill>
                  <a:schemeClr val="tx1"/>
                </a:solidFill>
                <a:effectLst/>
                <a:latin typeface="+mn-lt"/>
                <a:ea typeface="+mn-ea"/>
                <a:cs typeface="+mn-cs"/>
              </a:rPr>
              <a:t>: For more information about Cost Management, refer to </a:t>
            </a:r>
            <a:r>
              <a:rPr lang="en-IE" u="sng" dirty="0"/>
              <a:t>https://azure.microsoft.com/en-us/services/cost-management/</a:t>
            </a:r>
          </a:p>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628157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17</a:t>
            </a:fld>
            <a:endParaRPr lang="en-US" dirty="0"/>
          </a:p>
        </p:txBody>
      </p:sp>
    </p:spTree>
    <p:extLst>
      <p:ext uri="{BB962C8B-B14F-4D97-AF65-F5344CB8AC3E}">
        <p14:creationId xmlns:p14="http://schemas.microsoft.com/office/powerpoint/2010/main" val="39384354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IE" sz="1200" b="1" kern="1200" dirty="0">
                <a:solidFill>
                  <a:schemeClr val="tx1"/>
                </a:solidFill>
                <a:effectLst/>
                <a:latin typeface="+mn-lt"/>
                <a:ea typeface="+mn-ea"/>
                <a:cs typeface="+mn-cs"/>
              </a:rPr>
              <a:t>Support plans:</a:t>
            </a:r>
          </a:p>
          <a:p>
            <a:pPr marL="171450" indent="-171450" fontAlgn="t">
              <a:buFont typeface="Arial" panose="020B0604020202020204" pitchFamily="34" charset="0"/>
              <a:buChar char="•"/>
            </a:pPr>
            <a:r>
              <a:rPr lang="en-IE" sz="1200" kern="1200" dirty="0">
                <a:solidFill>
                  <a:schemeClr val="tx1"/>
                </a:solidFill>
                <a:effectLst/>
                <a:latin typeface="+mn-lt"/>
                <a:ea typeface="+mn-ea"/>
                <a:cs typeface="+mn-cs"/>
              </a:rPr>
              <a:t>Developer.</a:t>
            </a:r>
            <a:r>
              <a:rPr lang="en-IE" dirty="0"/>
              <a:t> </a:t>
            </a:r>
            <a:r>
              <a:rPr lang="en-IE" dirty="0">
                <a:effectLst/>
              </a:rPr>
              <a:t>Developer support is appropriate for Azure use in trial and nonproduction environments. It includes b</a:t>
            </a:r>
            <a:r>
              <a:rPr lang="en-IE" sz="1200" kern="1200" dirty="0">
                <a:solidFill>
                  <a:schemeClr val="tx1"/>
                </a:solidFill>
                <a:effectLst/>
                <a:latin typeface="+mn-lt"/>
                <a:ea typeface="+mn-ea"/>
                <a:cs typeface="+mn-cs"/>
              </a:rPr>
              <a:t>usiness hours access to support engineers via email, minimum business impact (severity C) incident submission, and less than eight business hours for initial response time.</a:t>
            </a:r>
          </a:p>
          <a:p>
            <a:pPr marL="171450" indent="-171450" fontAlgn="t">
              <a:buFont typeface="Arial" panose="020B0604020202020204" pitchFamily="34" charset="0"/>
              <a:buChar char="•"/>
            </a:pPr>
            <a:r>
              <a:rPr lang="en-US" sz="1200" i="0" u="none" strike="noStrike" kern="1200" dirty="0">
                <a:solidFill>
                  <a:schemeClr val="tx1"/>
                </a:solidFill>
                <a:effectLst/>
                <a:latin typeface="+mn-lt"/>
                <a:ea typeface="+mn-ea"/>
                <a:cs typeface="+mn-cs"/>
              </a:rPr>
              <a:t>Standard. </a:t>
            </a:r>
            <a:r>
              <a:rPr lang="en-IE" sz="1200" b="0" i="0" u="none" strike="noStrike" kern="1200" dirty="0">
                <a:solidFill>
                  <a:schemeClr val="tx1"/>
                </a:solidFill>
                <a:effectLst/>
                <a:latin typeface="+mn-lt"/>
                <a:ea typeface="+mn-ea"/>
                <a:cs typeface="+mn-cs"/>
              </a:rPr>
              <a:t>Standard support is appropriate for Azure use in production environments. It includes access to support engineers via email and phone 24 hours a day, seven days a week. Critical business impact (severity A) incident submission includes less than one hour initial response time for severity A incidents.</a:t>
            </a:r>
          </a:p>
          <a:p>
            <a:pPr marL="171450" indent="-171450">
              <a:buFont typeface="Arial" panose="020B0604020202020204" pitchFamily="34" charset="0"/>
              <a:buChar char="•"/>
            </a:pPr>
            <a:r>
              <a:rPr lang="en-US" sz="1200" i="0" u="none" strike="noStrike" kern="1200" dirty="0">
                <a:solidFill>
                  <a:schemeClr val="tx1"/>
                </a:solidFill>
                <a:effectLst/>
                <a:latin typeface="+mn-lt"/>
                <a:ea typeface="+mn-ea"/>
                <a:cs typeface="+mn-cs"/>
              </a:rPr>
              <a:t>Professional Direct. </a:t>
            </a:r>
            <a:r>
              <a:rPr lang="en-IE" sz="1200" b="0" i="0" u="none" strike="noStrike" kern="1200" dirty="0">
                <a:solidFill>
                  <a:schemeClr val="tx1"/>
                </a:solidFill>
                <a:effectLst/>
                <a:latin typeface="+mn-lt"/>
                <a:ea typeface="+mn-ea"/>
                <a:cs typeface="+mn-cs"/>
              </a:rPr>
              <a:t>Professional Direct (ProDirect) is appropriate for organizations with business-critical dependence on Azure. The ProDirect option includes all features of the Standard option, and: </a:t>
            </a:r>
          </a:p>
          <a:p>
            <a:pPr marL="628650" lvl="1" indent="-171450">
              <a:buFont typeface="Arial" panose="020B0604020202020204" pitchFamily="34" charset="0"/>
              <a:buChar char="•"/>
            </a:pPr>
            <a:r>
              <a:rPr lang="en-IE" dirty="0"/>
              <a:t>E</a:t>
            </a:r>
            <a:r>
              <a:rPr lang="en-IE" b="0" i="0" u="none" strike="noStrike" kern="1200" dirty="0">
                <a:solidFill>
                  <a:schemeClr val="tx1"/>
                </a:solidFill>
                <a:effectLst/>
                <a:latin typeface="+mn-lt"/>
                <a:ea typeface="+mn-ea"/>
                <a:cs typeface="+mn-cs"/>
              </a:rPr>
              <a:t>scalation management for priority issues.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Proactive guidance from a team of ProDirect Delivery Managers.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Onboarding services, service reviews, and Azure Advisor consultations.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Architectural guidance based on best practices.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Azure Engineering-led web seminars.</a:t>
            </a:r>
          </a:p>
          <a:p>
            <a:pPr marL="171450" indent="-171450">
              <a:buFont typeface="Arial" panose="020B0604020202020204" pitchFamily="34" charset="0"/>
              <a:buChar char="•"/>
            </a:pPr>
            <a:r>
              <a:rPr lang="en-US" sz="1200" i="0" u="none" strike="noStrike" kern="1200" dirty="0">
                <a:solidFill>
                  <a:schemeClr val="tx1"/>
                </a:solidFill>
                <a:effectLst/>
                <a:latin typeface="+mn-lt"/>
                <a:ea typeface="+mn-ea"/>
                <a:cs typeface="+mn-cs"/>
              </a:rPr>
              <a:t>Premier. </a:t>
            </a:r>
            <a:r>
              <a:rPr lang="en-IE" sz="1200" b="0" i="0" u="none" strike="noStrike" kern="1200" dirty="0">
                <a:solidFill>
                  <a:schemeClr val="tx1"/>
                </a:solidFill>
                <a:effectLst/>
                <a:latin typeface="+mn-lt"/>
                <a:ea typeface="+mn-ea"/>
                <a:cs typeface="+mn-cs"/>
              </a:rPr>
              <a:t>Premier support is ideal for organizations with substantial dependence on Microsoft products, including Azure. This solution includes all features of ProDirect, and:</a:t>
            </a:r>
          </a:p>
          <a:p>
            <a:pPr marL="628650" lvl="1" indent="-171450">
              <a:buFont typeface="Arial" panose="020B0604020202020204" pitchFamily="34" charset="0"/>
              <a:buChar char="•"/>
            </a:pPr>
            <a:r>
              <a:rPr lang="en-IE" dirty="0"/>
              <a:t>S</a:t>
            </a:r>
            <a:r>
              <a:rPr lang="en-IE" b="0" i="0" u="none" strike="noStrike" kern="1200" dirty="0">
                <a:solidFill>
                  <a:schemeClr val="tx1"/>
                </a:solidFill>
                <a:effectLst/>
                <a:latin typeface="+mn-lt"/>
                <a:ea typeface="+mn-ea"/>
                <a:cs typeface="+mn-cs"/>
              </a:rPr>
              <a:t>upport assistance for all Microsoft products and services.</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Less than 15 minutes initial response time with Azure Rapid Response (requires an additional fee).</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Service reviews and reporting delivered by a designated technical account manager.</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Customer-specific architectural support such as design reviews, performance tuning, and configuration.</a:t>
            </a:r>
          </a:p>
          <a:p>
            <a:pPr marL="628650" lvl="1" indent="-171450">
              <a:buFont typeface="Arial" panose="020B0604020202020204" pitchFamily="34" charset="0"/>
              <a:buChar char="•"/>
            </a:pPr>
            <a:r>
              <a:rPr lang="en-IE" b="0" i="0" u="none" strike="noStrike" kern="1200" dirty="0">
                <a:solidFill>
                  <a:schemeClr val="tx1"/>
                </a:solidFill>
                <a:effectLst/>
                <a:latin typeface="+mn-lt"/>
                <a:ea typeface="+mn-ea"/>
                <a:cs typeface="+mn-cs"/>
              </a:rPr>
              <a:t>implementation assistance delivered by Azure technical specialists.</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Support-plan availability and billing</a:t>
            </a:r>
          </a:p>
          <a:p>
            <a:r>
              <a:rPr lang="en-IE" sz="1200" b="0" i="0" u="none" strike="noStrike" kern="1200" dirty="0">
                <a:solidFill>
                  <a:schemeClr val="tx1"/>
                </a:solidFill>
                <a:effectLst/>
                <a:latin typeface="+mn-lt"/>
                <a:ea typeface="+mn-ea"/>
                <a:cs typeface="+mn-cs"/>
              </a:rPr>
              <a:t>The support plans you select and how you are billed for support depends on the type of Azure customer you are, and the type of Azure subscription you have. For example, Developer support is not available to Enterprise customers. Instead, Enterprise customers can purchase Standard, Professional Direct, and Premier support plans, and be billed for support as part of an Enterprise Agreement (EA). Conversely, if you purchase a support plan within a pay-as-you-go subscription, your support plan is charged to your monthly Azure subscription bill.</a:t>
            </a:r>
          </a:p>
          <a:p>
            <a:endParaRPr lang="en-IE" sz="1200" b="1"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Azure support options, refer to </a:t>
            </a:r>
            <a:r>
              <a:rPr lang="en-IE" u="sng" dirty="0"/>
              <a:t>https://azure.microsoft.com/en-us/support/plans/</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4378521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For more information about creating an Azure support ticket, refer to </a:t>
            </a:r>
            <a:r>
              <a:rPr lang="en-IE" u="sng" dirty="0"/>
              <a:t>https://docs.microsoft.com/en-us/azure/azure-supportability/how-to-create-azure-support-request</a:t>
            </a:r>
          </a:p>
          <a:p>
            <a:r>
              <a:rPr lang="en-IE" sz="1200" i="0" u="none" strike="noStrike" kern="1200" dirty="0">
                <a:solidFill>
                  <a:schemeClr val="tx1"/>
                </a:solidFill>
                <a:effectLst/>
                <a:latin typeface="+mn-lt"/>
                <a:ea typeface="+mn-ea"/>
                <a:cs typeface="+mn-cs"/>
              </a:rPr>
              <a:t>Note</a:t>
            </a:r>
            <a:r>
              <a:rPr lang="en-IE" sz="1200" b="0" i="0" u="none" strike="noStrike" kern="1200" dirty="0">
                <a:solidFill>
                  <a:schemeClr val="tx1"/>
                </a:solidFill>
                <a:effectLst/>
                <a:latin typeface="+mn-lt"/>
                <a:ea typeface="+mn-ea"/>
                <a:cs typeface="+mn-cs"/>
              </a:rPr>
              <a:t>: All Azure customers can access billing, quota, and subscription-management support. </a:t>
            </a:r>
            <a:r>
              <a:rPr lang="en-IE" sz="1200" b="0" u="none" strike="noStrike" kern="1200" dirty="0">
                <a:solidFill>
                  <a:schemeClr val="tx1"/>
                </a:solidFill>
                <a:effectLst/>
                <a:latin typeface="+mn-lt"/>
                <a:ea typeface="+mn-ea"/>
                <a:cs typeface="+mn-cs"/>
              </a:rPr>
              <a:t>The availability of support for other issues depends on the support plan you have.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5:49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2645407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a:t>
            </a:fld>
            <a:endParaRPr lang="en-US" dirty="0"/>
          </a:p>
        </p:txBody>
      </p:sp>
    </p:spTree>
    <p:extLst>
      <p:ext uri="{BB962C8B-B14F-4D97-AF65-F5344CB8AC3E}">
        <p14:creationId xmlns:p14="http://schemas.microsoft.com/office/powerpoint/2010/main" val="29791635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IE" sz="1200" b="0" i="0" u="none" strike="noStrike" kern="1200" dirty="0">
                <a:solidFill>
                  <a:schemeClr val="tx1"/>
                </a:solidFill>
                <a:effectLst/>
                <a:latin typeface="+mn-lt"/>
                <a:ea typeface="+mn-ea"/>
                <a:cs typeface="+mn-cs"/>
              </a:rPr>
              <a:t>For more information about alternative Azure support channels, refer to </a:t>
            </a:r>
            <a:r>
              <a:rPr lang="en-IE" dirty="0">
                <a:hlinkClick r:id="rId3"/>
              </a:rPr>
              <a:t>https://azure.microsoft.com/en-us/support/community/</a:t>
            </a:r>
            <a:r>
              <a:rPr lang="en-IE" dirty="0"/>
              <a:t>  </a:t>
            </a:r>
          </a:p>
          <a:p>
            <a:pPr fontAlgn="t"/>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30407720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IE" dirty="0"/>
              <a:t>For more information about alternative Knowledge Center, refer to https://azure.microsoft.com/en-us/resources/knowledge-center/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5:51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42241493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22</a:t>
            </a:fld>
            <a:endParaRPr lang="en-US" dirty="0"/>
          </a:p>
        </p:txBody>
      </p:sp>
    </p:spTree>
    <p:extLst>
      <p:ext uri="{BB962C8B-B14F-4D97-AF65-F5344CB8AC3E}">
        <p14:creationId xmlns:p14="http://schemas.microsoft.com/office/powerpoint/2010/main" val="18562961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9394122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Performance Targets, Uptime and Connectivity Guarantees</a:t>
            </a:r>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An SLA defines performance targets for an Azure products and services. </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Performance targets range from 99.9 percent to 99.99 percent</a:t>
            </a:r>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A typical SLA specifics performance-target commitments that range from 99.9 percent (</a:t>
            </a:r>
            <a:r>
              <a:rPr lang="en-IE" sz="1200" b="0" i="1" u="none" strike="noStrike" kern="1200" dirty="0">
                <a:solidFill>
                  <a:schemeClr val="tx1"/>
                </a:solidFill>
                <a:effectLst/>
                <a:latin typeface="+mn-lt"/>
                <a:ea typeface="+mn-ea"/>
                <a:cs typeface="+mn-cs"/>
              </a:rPr>
              <a:t>three nines</a:t>
            </a:r>
            <a:r>
              <a:rPr lang="en-IE" sz="1200" b="0" i="0" u="none" strike="noStrike" kern="1200" dirty="0">
                <a:solidFill>
                  <a:schemeClr val="tx1"/>
                </a:solidFill>
                <a:effectLst/>
                <a:latin typeface="+mn-lt"/>
                <a:ea typeface="+mn-ea"/>
                <a:cs typeface="+mn-cs"/>
              </a:rPr>
              <a:t>) to 99.99 percent (</a:t>
            </a:r>
            <a:r>
              <a:rPr lang="en-IE" sz="1200" b="0" i="1" u="none" strike="noStrike" kern="1200" dirty="0">
                <a:solidFill>
                  <a:schemeClr val="tx1"/>
                </a:solidFill>
                <a:effectLst/>
                <a:latin typeface="+mn-lt"/>
                <a:ea typeface="+mn-ea"/>
                <a:cs typeface="+mn-cs"/>
              </a:rPr>
              <a:t>four nines</a:t>
            </a:r>
            <a:r>
              <a:rPr lang="en-IE" sz="1200" b="0" i="0" u="none" strike="noStrike" kern="1200" dirty="0">
                <a:solidFill>
                  <a:schemeClr val="tx1"/>
                </a:solidFill>
                <a:effectLst/>
                <a:latin typeface="+mn-lt"/>
                <a:ea typeface="+mn-ea"/>
                <a:cs typeface="+mn-cs"/>
              </a:rPr>
              <a:t>).</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Service Credits</a:t>
            </a:r>
          </a:p>
          <a:p>
            <a:r>
              <a:rPr lang="en-IE" sz="1200" b="0" i="0" u="none" strike="noStrike" kern="1200" dirty="0">
                <a:solidFill>
                  <a:schemeClr val="tx1"/>
                </a:solidFill>
                <a:effectLst/>
                <a:latin typeface="+mn-lt"/>
                <a:ea typeface="+mn-ea"/>
                <a:cs typeface="+mn-cs"/>
              </a:rPr>
              <a:t>SLAs also describe how Microsoft will respond if an Azure product or service fails to perform to its governing SLA's specification. </a:t>
            </a:r>
            <a:r>
              <a:rPr lang="en-IE" sz="1200" b="0" kern="1200" dirty="0">
                <a:solidFill>
                  <a:schemeClr val="tx1"/>
                </a:solidFill>
                <a:effectLst/>
                <a:latin typeface="+mn-lt"/>
                <a:ea typeface="+mn-ea"/>
                <a:cs typeface="+mn-cs"/>
              </a:rPr>
              <a:t>For example, customers could have a discount applied to their Azure bill as compensation for an under-performing Azure product or service. An example is in the table below for single instance Azure VMs where if the monthly uptime percentage is less than the specified value, you receive the corresponding service credit, or discount.</a:t>
            </a:r>
          </a:p>
          <a:p>
            <a:br>
              <a:rPr lang="en-IE" sz="1200" b="0" kern="1200" dirty="0">
                <a:solidFill>
                  <a:schemeClr val="tx1"/>
                </a:solidFill>
                <a:effectLst/>
                <a:latin typeface="+mn-lt"/>
                <a:ea typeface="+mn-ea"/>
                <a:cs typeface="+mn-cs"/>
              </a:rPr>
            </a:br>
            <a:r>
              <a:rPr lang="en-IE" sz="1200" b="0" kern="1200" dirty="0">
                <a:solidFill>
                  <a:schemeClr val="tx1"/>
                </a:solidFill>
                <a:effectLst/>
                <a:latin typeface="+mn-lt"/>
                <a:ea typeface="+mn-ea"/>
                <a:cs typeface="+mn-cs"/>
              </a:rPr>
              <a:t>| MONTHLY UPTIME PERCENTAGE | SERVICE CREDIT | </a:t>
            </a:r>
          </a:p>
          <a:p>
            <a:r>
              <a:rPr lang="en-IE" sz="1200" b="0" kern="1200" dirty="0">
                <a:solidFill>
                  <a:schemeClr val="tx1"/>
                </a:solidFill>
                <a:effectLst/>
                <a:latin typeface="+mn-lt"/>
                <a:ea typeface="+mn-ea"/>
                <a:cs typeface="+mn-cs"/>
              </a:rPr>
              <a:t>| --- | --- | </a:t>
            </a:r>
          </a:p>
          <a:p>
            <a:r>
              <a:rPr lang="en-IE" sz="1200" b="0" kern="1200" dirty="0">
                <a:solidFill>
                  <a:schemeClr val="tx1"/>
                </a:solidFill>
                <a:effectLst/>
                <a:latin typeface="+mn-lt"/>
                <a:ea typeface="+mn-ea"/>
                <a:cs typeface="+mn-cs"/>
              </a:rPr>
              <a:t>| &lt; 99.9% |10% |</a:t>
            </a:r>
          </a:p>
          <a:p>
            <a:r>
              <a:rPr lang="en-IE" sz="1200" b="0" kern="1200" dirty="0">
                <a:solidFill>
                  <a:schemeClr val="tx1"/>
                </a:solidFill>
                <a:effectLst/>
                <a:latin typeface="+mn-lt"/>
                <a:ea typeface="+mn-ea"/>
                <a:cs typeface="+mn-cs"/>
              </a:rPr>
              <a:t>| &lt; 99% |25% |</a:t>
            </a:r>
          </a:p>
          <a:p>
            <a:r>
              <a:rPr lang="en-IE" sz="1200" b="0" kern="1200" dirty="0">
                <a:solidFill>
                  <a:schemeClr val="tx1"/>
                </a:solidFill>
                <a:effectLst/>
                <a:latin typeface="+mn-lt"/>
                <a:ea typeface="+mn-ea"/>
                <a:cs typeface="+mn-cs"/>
              </a:rPr>
              <a:t>| &lt; 95% |100% |</a:t>
            </a:r>
          </a:p>
          <a:p>
            <a:br>
              <a:rPr lang="en-IE" sz="1200" b="0" kern="1200" dirty="0">
                <a:solidFill>
                  <a:schemeClr val="tx1"/>
                </a:solidFill>
                <a:effectLst/>
                <a:latin typeface="+mn-lt"/>
                <a:ea typeface="+mn-ea"/>
                <a:cs typeface="+mn-cs"/>
              </a:rPr>
            </a:br>
            <a:endParaRPr lang="en-IE" sz="1200" b="0" kern="1200" dirty="0">
              <a:solidFill>
                <a:schemeClr val="tx1"/>
              </a:solidFill>
              <a:effectLst/>
              <a:latin typeface="+mn-lt"/>
              <a:ea typeface="+mn-ea"/>
              <a:cs typeface="+mn-cs"/>
            </a:endParaRPr>
          </a:p>
          <a:p>
            <a:r>
              <a:rPr lang="en-IE" sz="1200" b="1" kern="1200" dirty="0">
                <a:solidFill>
                  <a:schemeClr val="tx1"/>
                </a:solidFill>
                <a:effectLst/>
                <a:latin typeface="+mn-lt"/>
                <a:ea typeface="+mn-ea"/>
                <a:cs typeface="+mn-cs"/>
              </a:rPr>
              <a:t>Note</a:t>
            </a:r>
            <a:r>
              <a:rPr lang="en-IE" sz="1200" kern="1200" dirty="0">
                <a:solidFill>
                  <a:schemeClr val="tx1"/>
                </a:solidFill>
                <a:effectLst/>
                <a:latin typeface="+mn-lt"/>
                <a:ea typeface="+mn-ea"/>
                <a:cs typeface="+mn-cs"/>
              </a:rPr>
              <a:t>: For a lot of Azure services, no SLA is provided for services under either the Free or Shared tiers. Also, Free products such as Azure Advisor do not typically have an SLA.</a:t>
            </a:r>
          </a:p>
          <a:p>
            <a:endParaRPr lang="en-IE" sz="1200"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You might want to browse to some SLA’s directly https://azure.microsoft.com/en-us/support/legal/sla/summary/ and explore one or two as examples.</a:t>
            </a: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5704010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3970703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You could also discuss about the following topics if you have time.</a:t>
            </a:r>
          </a:p>
          <a:p>
            <a:endParaRPr lang="en-US" sz="1200" b="0"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Resiliency</a:t>
            </a:r>
          </a:p>
          <a:p>
            <a:r>
              <a:rPr lang="en-IE" sz="1200" b="0" i="1" u="none" strike="noStrike" kern="1200" dirty="0">
                <a:solidFill>
                  <a:schemeClr val="tx1"/>
                </a:solidFill>
                <a:effectLst/>
                <a:latin typeface="+mn-lt"/>
                <a:ea typeface="+mn-ea"/>
                <a:cs typeface="+mn-cs"/>
              </a:rPr>
              <a:t>Resiliency</a:t>
            </a:r>
            <a:r>
              <a:rPr lang="en-IE" sz="1200" b="0" i="0" u="none" strike="noStrike" kern="1200" dirty="0">
                <a:solidFill>
                  <a:schemeClr val="tx1"/>
                </a:solidFill>
                <a:effectLst/>
                <a:latin typeface="+mn-lt"/>
                <a:ea typeface="+mn-ea"/>
                <a:cs typeface="+mn-cs"/>
              </a:rPr>
              <a:t> is the ability of a system to recover from failures and continue to function. It's not about avoiding failures but responding to failures in a way that avoids downtime or data loss. The goal of resiliency is to return the application to a fully functioning state following a failure. High availability and disaster recovery are two important components of resiliency.</a:t>
            </a: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Cost and complexity vs. high availability</a:t>
            </a:r>
          </a:p>
          <a:p>
            <a:r>
              <a:rPr lang="en-IE" sz="1200" b="0" i="0" u="none" strike="noStrike" kern="1200" dirty="0">
                <a:solidFill>
                  <a:schemeClr val="tx1"/>
                </a:solidFill>
                <a:effectLst/>
                <a:latin typeface="+mn-lt"/>
                <a:ea typeface="+mn-ea"/>
                <a:cs typeface="+mn-cs"/>
              </a:rPr>
              <a:t>Availability refers to time that a system is functional and working. Maximizing availability requires implementing measures to prevent possible service failures. However, devising preventative measures can be difficult and expensive, and often results in very complex solutions.</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information about improving application SLAs, refer to </a:t>
            </a:r>
            <a:r>
              <a:rPr lang="en-IE" u="sng" dirty="0"/>
              <a:t>https://docs.microsoft.com/en-us/azure/architecture/resiliency/ </a:t>
            </a:r>
            <a:br>
              <a:rPr lang="en-US" sz="1200" b="0" kern="1200" dirty="0">
                <a:solidFill>
                  <a:schemeClr val="tx1"/>
                </a:solidFill>
                <a:effectLst/>
                <a:latin typeface="+mn-lt"/>
                <a:ea typeface="+mn-ea"/>
                <a:cs typeface="+mn-cs"/>
              </a:rPr>
            </a:br>
            <a:endParaRPr lang="en-US" sz="1200" b="0" kern="1200" dirty="0">
              <a:solidFill>
                <a:schemeClr val="tx1"/>
              </a:solidFill>
              <a:effectLst/>
              <a:latin typeface="+mn-lt"/>
              <a:ea typeface="+mn-ea"/>
              <a:cs typeface="+mn-cs"/>
            </a:endParaRPr>
          </a:p>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21227507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2531375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28</a:t>
            </a:fld>
            <a:endParaRPr lang="en-US" dirty="0"/>
          </a:p>
        </p:txBody>
      </p:sp>
    </p:spTree>
    <p:extLst>
      <p:ext uri="{BB962C8B-B14F-4D97-AF65-F5344CB8AC3E}">
        <p14:creationId xmlns:p14="http://schemas.microsoft.com/office/powerpoint/2010/main" val="38908252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Some preview features are </a:t>
            </a:r>
            <a:r>
              <a:rPr lang="en-IE" sz="1200" b="0" u="none" strike="noStrike" kern="1200" dirty="0">
                <a:solidFill>
                  <a:schemeClr val="tx1"/>
                </a:solidFill>
                <a:effectLst/>
                <a:latin typeface="+mn-lt"/>
                <a:ea typeface="+mn-ea"/>
                <a:cs typeface="+mn-cs"/>
              </a:rPr>
              <a:t>not covered by customer support.</a:t>
            </a:r>
          </a:p>
          <a:p>
            <a:endParaRPr lang="en-IE" sz="1200" b="0" i="1"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information about Azure Previews, visit </a:t>
            </a:r>
            <a:r>
              <a:rPr lang="en-IE" u="sng" dirty="0"/>
              <a:t>https://azure.microsoft.com/en-us/services/preview/ </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2092951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a:t>
            </a:fld>
            <a:endParaRPr lang="en-US" dirty="0"/>
          </a:p>
        </p:txBody>
      </p:sp>
    </p:spTree>
    <p:extLst>
      <p:ext uri="{BB962C8B-B14F-4D97-AF65-F5344CB8AC3E}">
        <p14:creationId xmlns:p14="http://schemas.microsoft.com/office/powerpoint/2010/main" val="3742195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Together, these experiences provide you with a comprehensive view into the health of Azure at the granularity that is most relevant to you.</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Azure Service Health Visit </a:t>
            </a:r>
            <a:r>
              <a:rPr lang="en-IE" u="sng" dirty="0"/>
              <a:t>https://docs.microsoft.com/en-us/azure/azure-monitor/overview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0572277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5:59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376324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From the Azure updates page, you can:</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View details about all Azure updates.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See which updates are in general availability, preview, or development.</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Browse updates by product category or update type by using the provided dropdown lists.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Search for updates by keyword by entering search terms into a text-entry field.</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Subscribe to get Azure update notifications by RSS.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Access the Microsoft Connect page to read Azure product news and announcements.</a:t>
            </a:r>
          </a:p>
          <a:p>
            <a:endParaRPr lang="en-IE" sz="1200" b="0" i="0" u="none" strike="noStrike" kern="1200" dirty="0">
              <a:solidFill>
                <a:schemeClr val="tx1"/>
              </a:solidFill>
              <a:effectLst/>
              <a:latin typeface="+mn-lt"/>
              <a:ea typeface="+mn-ea"/>
              <a:cs typeface="+mn-cs"/>
            </a:endParaRPr>
          </a:p>
          <a:p>
            <a:r>
              <a:rPr lang="en-IE" sz="1200" b="0" i="0" u="none" strike="noStrike" kern="1200" dirty="0">
                <a:solidFill>
                  <a:schemeClr val="tx1"/>
                </a:solidFill>
                <a:effectLst/>
                <a:latin typeface="+mn-lt"/>
                <a:ea typeface="+mn-ea"/>
                <a:cs typeface="+mn-cs"/>
              </a:rPr>
              <a:t>For more information about Azure updates, refer to </a:t>
            </a:r>
            <a:r>
              <a:rPr lang="en-IE" dirty="0"/>
              <a:t>https://azure.microsoft.com/en-us/updates/ </a:t>
            </a:r>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7699542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33</a:t>
            </a:fld>
            <a:endParaRPr lang="en-US" dirty="0"/>
          </a:p>
        </p:txBody>
      </p:sp>
    </p:spTree>
    <p:extLst>
      <p:ext uri="{BB962C8B-B14F-4D97-AF65-F5344CB8AC3E}">
        <p14:creationId xmlns:p14="http://schemas.microsoft.com/office/powerpoint/2010/main" val="24604639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34</a:t>
            </a:fld>
            <a:endParaRPr lang="en-US" dirty="0"/>
          </a:p>
        </p:txBody>
      </p:sp>
    </p:spTree>
    <p:extLst>
      <p:ext uri="{BB962C8B-B14F-4D97-AF65-F5344CB8AC3E}">
        <p14:creationId xmlns:p14="http://schemas.microsoft.com/office/powerpoint/2010/main" val="19467223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50464">
              <a:defRPr/>
            </a:pPr>
            <a:endParaRPr lang="en-US">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410500" defTabSz="941713"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defTabSz="950464">
              <a:defRPr/>
            </a:pPr>
            <a:fld id="{FEAE989E-5381-40B5-87D5-748855F4FC30}" type="datetime8">
              <a:rPr lang="en-US">
                <a:solidFill>
                  <a:prstClr val="black"/>
                </a:solidFill>
                <a:latin typeface="Segoe UI" pitchFamily="34" charset="0"/>
              </a:rPr>
              <a:pPr defTabSz="950464">
                <a:defRPr/>
              </a:pPr>
              <a:t>5/8/2019 5:08 PM</a:t>
            </a:fld>
            <a:endParaRPr lang="en-US">
              <a:solidFill>
                <a:prstClr val="black"/>
              </a:solidFill>
              <a:latin typeface="Segoe UI" pitchFamily="34" charset="0"/>
            </a:endParaRPr>
          </a:p>
        </p:txBody>
      </p:sp>
      <p:sp>
        <p:nvSpPr>
          <p:cNvPr id="7" name="Slide Number Placeholder 6"/>
          <p:cNvSpPr>
            <a:spLocks noGrp="1"/>
          </p:cNvSpPr>
          <p:nvPr>
            <p:ph type="sldNum" sz="quarter" idx="13"/>
          </p:nvPr>
        </p:nvSpPr>
        <p:spPr/>
        <p:txBody>
          <a:bodyPr/>
          <a:lstStyle/>
          <a:p>
            <a:pPr defTabSz="950464">
              <a:defRPr/>
            </a:pPr>
            <a:fld id="{B4008EB6-D09E-4580-8CD6-DDB14511944F}" type="slidenum">
              <a:rPr lang="en-US">
                <a:solidFill>
                  <a:prstClr val="black"/>
                </a:solidFill>
                <a:latin typeface="Segoe UI" pitchFamily="34" charset="0"/>
              </a:rPr>
              <a:pPr defTabSz="950464">
                <a:defRPr/>
              </a:pPr>
              <a:t>35</a:t>
            </a:fld>
            <a:endParaRPr lang="en-US">
              <a:solidFill>
                <a:prstClr val="black"/>
              </a:solidFill>
              <a:latin typeface="Segoe UI" pitchFamily="34" charset="0"/>
            </a:endParaRPr>
          </a:p>
        </p:txBody>
      </p:sp>
    </p:spTree>
    <p:extLst>
      <p:ext uri="{BB962C8B-B14F-4D97-AF65-F5344CB8AC3E}">
        <p14:creationId xmlns:p14="http://schemas.microsoft.com/office/powerpoint/2010/main" val="421735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4</a:t>
            </a:fld>
            <a:endParaRPr lang="en-US" dirty="0"/>
          </a:p>
        </p:txBody>
      </p:sp>
    </p:spTree>
    <p:extLst>
      <p:ext uri="{BB962C8B-B14F-4D97-AF65-F5344CB8AC3E}">
        <p14:creationId xmlns:p14="http://schemas.microsoft.com/office/powerpoint/2010/main" val="2575414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679847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You can select from a range of Azure subscription options, including:</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A free subscription</a:t>
            </a:r>
            <a:r>
              <a:rPr lang="en-IE" sz="1200" b="0" i="0" u="none" strike="noStrike" kern="1200" dirty="0">
                <a:solidFill>
                  <a:schemeClr val="tx1"/>
                </a:solidFill>
                <a:effectLst/>
                <a:latin typeface="+mn-lt"/>
                <a:ea typeface="+mn-ea"/>
                <a:cs typeface="+mn-cs"/>
              </a:rPr>
              <a:t>. This subscription is for 30 days and includes a $200 credit. This allows you unlimited access to the free Azure products and then a limit of $200 to spend on the paid products. Your Azure services are disabled when the trial ends or when your credit expires for paid products, unless you upgrade to a paid subscription.</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Pay-As-You-Go subscription</a:t>
            </a:r>
            <a:r>
              <a:rPr lang="en-IE" sz="1200" b="0" i="0" u="none" strike="noStrike" kern="1200" dirty="0">
                <a:solidFill>
                  <a:schemeClr val="tx1"/>
                </a:solidFill>
                <a:effectLst/>
                <a:latin typeface="+mn-lt"/>
                <a:ea typeface="+mn-ea"/>
                <a:cs typeface="+mn-cs"/>
              </a:rPr>
              <a:t>. This subscription allows you to pay for what you use by attaching a credit or debit card to your account. Organizations can apply to Microsoft for invoicing privileges.</a:t>
            </a:r>
          </a:p>
          <a:p>
            <a:pPr marL="171450" indent="-171450">
              <a:buFont typeface="Arial" panose="020B0604020202020204" pitchFamily="34" charset="0"/>
              <a:buChar char="•"/>
            </a:pPr>
            <a:r>
              <a:rPr lang="en-IE" sz="1200" i="0" u="none" strike="noStrike" kern="1200" dirty="0">
                <a:solidFill>
                  <a:schemeClr val="tx1"/>
                </a:solidFill>
                <a:effectLst/>
                <a:latin typeface="+mn-lt"/>
                <a:ea typeface="+mn-ea"/>
                <a:cs typeface="+mn-cs"/>
              </a:rPr>
              <a:t>Member offers</a:t>
            </a:r>
            <a:r>
              <a:rPr lang="en-IE" sz="1200" b="0" i="0" u="none" strike="noStrike" kern="1200" dirty="0">
                <a:solidFill>
                  <a:schemeClr val="tx1"/>
                </a:solidFill>
                <a:effectLst/>
                <a:latin typeface="+mn-lt"/>
                <a:ea typeface="+mn-ea"/>
                <a:cs typeface="+mn-cs"/>
              </a:rPr>
              <a:t>. Your existing membership to certain Microsoft products and services affords you credits for your Azure account and reduced rates on Azure services. For example, member offers are available to Microsoft Visual Studio subscribers, Microsoft Partner Network members, Microsoft BizSpark members, and Microsoft Imagine members.</a:t>
            </a:r>
          </a:p>
          <a:p>
            <a:pPr marL="171450" indent="-171450">
              <a:buFont typeface="Arial" panose="020B0604020202020204" pitchFamily="34" charset="0"/>
              <a:buChar char="•"/>
            </a:pPr>
            <a:endParaRPr lang="en-IE" sz="1200" b="0" i="0" u="none" strike="noStrike" kern="1200" dirty="0">
              <a:solidFill>
                <a:schemeClr val="tx1"/>
              </a:solidFill>
              <a:effectLst/>
              <a:latin typeface="+mn-lt"/>
              <a:ea typeface="+mn-ea"/>
              <a:cs typeface="+mn-cs"/>
            </a:endParaRP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You could also </a:t>
            </a:r>
            <a:r>
              <a:rPr lang="en-IE" sz="1200" b="0" i="0" u="none" strike="noStrike" kern="1200" dirty="0" err="1">
                <a:solidFill>
                  <a:schemeClr val="tx1"/>
                </a:solidFill>
                <a:effectLst/>
                <a:latin typeface="+mn-lt"/>
                <a:ea typeface="+mn-ea"/>
                <a:cs typeface="+mn-cs"/>
              </a:rPr>
              <a:t>menti</a:t>
            </a:r>
            <a:r>
              <a:rPr lang="en-IE" sz="1200" b="0" i="0" u="none" strike="noStrike" kern="1200" dirty="0">
                <a:solidFill>
                  <a:schemeClr val="tx1"/>
                </a:solidFill>
                <a:effectLst/>
                <a:latin typeface="+mn-lt"/>
                <a:ea typeface="+mn-ea"/>
                <a:cs typeface="+mn-cs"/>
              </a:rPr>
              <a:t> that there are subscription service limits, as per here https://docs.microsoft.com/en-us/azure/azure-subscription-service-limits </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on Azure subscription offers, refer to </a:t>
            </a:r>
            <a:r>
              <a:rPr lang="en-IE" u="sng" dirty="0"/>
              <a:t>https://azure.microsoft.com/en-us/support/legal/offer-details/ </a:t>
            </a:r>
            <a:endParaRPr lang="en-IE" sz="1200" b="0" i="0" u="none" strike="noStrike"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623935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u="none" strike="noStrike" kern="1200" dirty="0">
                <a:solidFill>
                  <a:schemeClr val="tx1"/>
                </a:solidFill>
                <a:effectLst/>
                <a:latin typeface="+mn-lt"/>
                <a:ea typeface="+mn-ea"/>
                <a:cs typeface="+mn-cs"/>
              </a:rPr>
              <a:t>You can manage your Azure subscriptions more effectively by using Azure Policy and Azure role-based access controls (RBACs). These provide distinct governance conditions that you can apply to each management group. The resources and subscriptions you assign to a management group automatically inherit the conditions that you apply to that management group.</a:t>
            </a:r>
          </a:p>
          <a:p>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management groups, refer to: </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hlinkClick r:id="rId3">
                  <a:extLst>
                    <a:ext uri="{A12FA001-AC4F-418D-AE19-62706E023703}">
                      <ahyp:hlinkClr xmlns:ahyp="http://schemas.microsoft.com/office/drawing/2018/hyperlinkcolor" val="tx"/>
                    </a:ext>
                  </a:extLst>
                </a:hlinkClick>
              </a:rPr>
              <a:t>https://docs.microsoft.com/en-us/azure/governance/management-groups/</a:t>
            </a:r>
          </a:p>
          <a:p>
            <a:pPr marL="0" indent="0">
              <a:buFont typeface="Arial" panose="020B0604020202020204" pitchFamily="34" charset="0"/>
              <a:buNone/>
            </a:pPr>
            <a:endParaRPr lang="en-IE" u="sng" dirty="0">
              <a:hlinkClick r:id="rId3"/>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452099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F86FB4F-9A3A-4149-B0E9-5278F91246FB}" type="slidenum">
              <a:rPr lang="en-US" smtClean="0"/>
              <a:t>8</a:t>
            </a:fld>
            <a:endParaRPr lang="en-US" dirty="0"/>
          </a:p>
        </p:txBody>
      </p:sp>
    </p:spTree>
    <p:extLst>
      <p:ext uri="{BB962C8B-B14F-4D97-AF65-F5344CB8AC3E}">
        <p14:creationId xmlns:p14="http://schemas.microsoft.com/office/powerpoint/2010/main" val="266509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200525"/>
          </a:xfrm>
        </p:spPr>
        <p:txBody>
          <a:bodyPr/>
          <a:lstStyle/>
          <a:p>
            <a:pPr>
              <a:spcAft>
                <a:spcPts val="600"/>
              </a:spcAft>
            </a:pPr>
            <a:r>
              <a:rPr lang="en-IE" sz="1200" b="0" i="0" u="none" strike="noStrike" kern="1200" dirty="0">
                <a:solidFill>
                  <a:schemeClr val="tx1"/>
                </a:solidFill>
                <a:effectLst/>
                <a:latin typeface="+mn-lt"/>
                <a:ea typeface="+mn-ea"/>
                <a:cs typeface="+mn-cs"/>
              </a:rPr>
              <a:t>Products and services in Azure are arranged by category, which have various resources that you can provision. You select the Azure products and services that fit your requirements, and your account is billed according to Azure's pay-for-what-you-use model.</a:t>
            </a:r>
            <a:endParaRPr lang="en-IE" sz="1200" b="1" i="0" u="none" strike="noStrike" kern="1200" dirty="0">
              <a:solidFill>
                <a:schemeClr val="tx1"/>
              </a:solidFill>
              <a:effectLst/>
              <a:latin typeface="+mn-lt"/>
              <a:ea typeface="+mn-ea"/>
              <a:cs typeface="+mn-cs"/>
            </a:endParaRPr>
          </a:p>
          <a:p>
            <a:endParaRPr lang="en-IE" sz="1200" b="1" i="0" u="none" strike="noStrike" kern="1200" dirty="0">
              <a:solidFill>
                <a:schemeClr val="tx1"/>
              </a:solidFill>
              <a:effectLst/>
              <a:latin typeface="+mn-lt"/>
              <a:ea typeface="+mn-ea"/>
              <a:cs typeface="+mn-cs"/>
            </a:endParaRPr>
          </a:p>
          <a:p>
            <a:r>
              <a:rPr lang="en-IE" sz="1200" b="1" i="0" u="none" strike="noStrike" kern="1200" dirty="0">
                <a:solidFill>
                  <a:schemeClr val="tx1"/>
                </a:solidFill>
                <a:effectLst/>
                <a:latin typeface="+mn-lt"/>
                <a:ea typeface="+mn-ea"/>
                <a:cs typeface="+mn-cs"/>
              </a:rPr>
              <a:t>Usage meters</a:t>
            </a:r>
          </a:p>
          <a:p>
            <a:r>
              <a:rPr lang="en-IE" sz="1200" b="0" i="0" u="none" strike="noStrike" kern="1200" dirty="0">
                <a:solidFill>
                  <a:schemeClr val="tx1"/>
                </a:solidFill>
                <a:effectLst/>
                <a:latin typeface="+mn-lt"/>
                <a:ea typeface="+mn-ea"/>
                <a:cs typeface="+mn-cs"/>
              </a:rPr>
              <a:t>When you provision an Azure resource, Azure creates one or more meter instances for that resource. The meters track the resources' usage, and each meter generates a usage record that is used to calculate your bill.</a:t>
            </a:r>
          </a:p>
          <a:p>
            <a:r>
              <a:rPr lang="en-IE" sz="1200" b="0" i="0" u="none" strike="noStrike" kern="1200" dirty="0">
                <a:solidFill>
                  <a:schemeClr val="tx1"/>
                </a:solidFill>
                <a:effectLst/>
                <a:latin typeface="+mn-lt"/>
                <a:ea typeface="+mn-ea"/>
                <a:cs typeface="+mn-cs"/>
              </a:rPr>
              <a:t>For example, a single virtual machine that you provision in Azure might have the following meters tracking its usage:</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Compute Hours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IP Address Hours</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Data Transfer In</a:t>
            </a:r>
          </a:p>
          <a:p>
            <a:pPr marL="171450" indent="-171450">
              <a:buFont typeface="Arial" panose="020B0604020202020204" pitchFamily="34" charset="0"/>
              <a:buChar char="•"/>
            </a:pPr>
            <a:r>
              <a:rPr lang="en-IE" sz="1200" b="0" i="0" u="none" strike="noStrike" kern="1200" dirty="0">
                <a:solidFill>
                  <a:schemeClr val="tx1"/>
                </a:solidFill>
                <a:effectLst/>
                <a:latin typeface="+mn-lt"/>
                <a:ea typeface="+mn-ea"/>
                <a:cs typeface="+mn-cs"/>
              </a:rPr>
              <a:t>Data Transfer Out</a:t>
            </a:r>
          </a:p>
          <a:p>
            <a:pPr marL="0" indent="0">
              <a:buFont typeface="Arial" panose="020B0604020202020204" pitchFamily="34" charset="0"/>
              <a:buNone/>
            </a:pPr>
            <a:r>
              <a:rPr lang="en-IE" sz="1200" b="0" i="0" u="none" strike="noStrike" kern="1200" dirty="0">
                <a:solidFill>
                  <a:schemeClr val="tx1"/>
                </a:solidFill>
                <a:effectLst/>
                <a:latin typeface="+mn-lt"/>
                <a:ea typeface="+mn-ea"/>
                <a:cs typeface="+mn-cs"/>
              </a:rPr>
              <a:t>And more</a:t>
            </a:r>
          </a:p>
          <a:p>
            <a:pPr marL="0" indent="0">
              <a:buFont typeface="Arial" panose="020B0604020202020204" pitchFamily="34" charset="0"/>
              <a:buNone/>
            </a:pPr>
            <a:endParaRPr lang="en-IE" sz="1200" b="0" i="0" u="none" strike="noStrike" kern="1200" dirty="0">
              <a:solidFill>
                <a:schemeClr val="tx1"/>
              </a:solidFill>
              <a:effectLst/>
              <a:latin typeface="+mn-lt"/>
              <a:ea typeface="+mn-ea"/>
              <a:cs typeface="+mn-cs"/>
            </a:endParaRPr>
          </a:p>
          <a:p>
            <a:r>
              <a:rPr lang="en-IE" sz="1200" kern="1200" dirty="0">
                <a:solidFill>
                  <a:schemeClr val="tx1"/>
                </a:solidFill>
                <a:effectLst/>
                <a:latin typeface="+mn-lt"/>
                <a:ea typeface="+mn-ea"/>
                <a:cs typeface="+mn-cs"/>
              </a:rPr>
              <a:t>For more information about purchasing Azure products and services, refer to </a:t>
            </a:r>
            <a:r>
              <a:rPr lang="en-IE" u="sng" dirty="0"/>
              <a:t>https://azure.microsoft.com/en-us/pricing/purchase-options/ </a:t>
            </a:r>
            <a:endParaRPr lang="en-IE" sz="1200" kern="1200" dirty="0">
              <a:solidFill>
                <a:schemeClr val="tx1"/>
              </a:solidFill>
              <a:effectLst/>
              <a:latin typeface="+mn-lt"/>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5/8/2019 5:09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5197963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bg>
      <p:bgPr>
        <a:solidFill>
          <a:srgbClr val="33353A"/>
        </a:solidFill>
        <a:effectLst/>
      </p:bgPr>
    </p:bg>
    <p:spTree>
      <p:nvGrpSpPr>
        <p:cNvPr id="1" name=""/>
        <p:cNvGrpSpPr/>
        <p:nvPr/>
      </p:nvGrpSpPr>
      <p:grpSpPr>
        <a:xfrm>
          <a:off x="0" y="0"/>
          <a:ext cx="0" cy="0"/>
          <a:chOff x="0" y="0"/>
          <a:chExt cx="0" cy="0"/>
        </a:xfrm>
      </p:grpSpPr>
      <p:pic>
        <p:nvPicPr>
          <p:cNvPr id="13" name="Grafik 12">
            <a:extLst>
              <a:ext uri="{FF2B5EF4-FFF2-40B4-BE49-F238E27FC236}">
                <a16:creationId xmlns:a16="http://schemas.microsoft.com/office/drawing/2014/main" id="{695CED33-97DB-48E6-891E-33A5F0CF6E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29180" y="5341300"/>
            <a:ext cx="4407295" cy="1625190"/>
          </a:xfrm>
          <a:prstGeom prst="rect">
            <a:avLst/>
          </a:prstGeom>
        </p:spPr>
      </p:pic>
      <p:sp>
        <p:nvSpPr>
          <p:cNvPr id="9" name="Title 1"/>
          <p:cNvSpPr>
            <a:spLocks noGrp="1"/>
          </p:cNvSpPr>
          <p:nvPr>
            <p:ph type="title" hasCustomPrompt="1"/>
          </p:nvPr>
        </p:nvSpPr>
        <p:spPr>
          <a:xfrm>
            <a:off x="274702" y="2800693"/>
            <a:ext cx="9143936" cy="932563"/>
          </a:xfrm>
          <a:noFill/>
        </p:spPr>
        <p:txBody>
          <a:bodyPr lIns="146304" tIns="91440" rIns="146304" bIns="91440" anchor="b" anchorCtr="0">
            <a:spAutoFit/>
          </a:bodyPr>
          <a:lstStyle>
            <a:lvl1pPr>
              <a:defRPr sz="5400" spc="-50" baseline="0">
                <a:solidFill>
                  <a:schemeClr val="bg1"/>
                </a:soli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9143937" cy="683264"/>
          </a:xfrm>
          <a:noFill/>
        </p:spPr>
        <p:txBody>
          <a:bodyPr lIns="182880" tIns="146304" rIns="182880" bIns="146304">
            <a:spAutoFit/>
          </a:bodyPr>
          <a:lstStyle>
            <a:lvl1pPr marL="0" indent="0">
              <a:spcBef>
                <a:spcPts val="0"/>
              </a:spcBef>
              <a:buNone/>
              <a:defRPr sz="2800" spc="0" baseline="0">
                <a:solidFill>
                  <a:schemeClr val="bg1"/>
                </a:solidFill>
                <a:latin typeface="+mn-lt"/>
              </a:defRPr>
            </a:lvl1pPr>
          </a:lstStyle>
          <a:p>
            <a:pPr lvl="0"/>
            <a:r>
              <a:rPr lang="en-US" dirty="0"/>
              <a:t>Speaker name</a:t>
            </a:r>
          </a:p>
        </p:txBody>
      </p:sp>
      <p:pic>
        <p:nvPicPr>
          <p:cNvPr id="6" name="MS logo white - EMF"/>
          <p:cNvPicPr>
            <a:picLocks noChangeAspect="1"/>
          </p:cNvPicPr>
          <p:nvPr userDrawn="1"/>
        </p:nvPicPr>
        <p:blipFill>
          <a:blip r:embed="rId3"/>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4706620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797260"/>
            <a:ext cx="11887200" cy="932563"/>
          </a:xfrm>
          <a:noFill/>
        </p:spPr>
        <p:txBody>
          <a:bodyPr vert="horz" wrap="square" lIns="146304" tIns="91440" rIns="146304" bIns="91440" rtlCol="0" anchor="b" anchorCtr="0">
            <a:spAutoFit/>
          </a:bodyPr>
          <a:lstStyle>
            <a:lvl1pPr>
              <a:defRPr lang="en-US" sz="5400" spc="-100" dirty="0">
                <a:gradFill>
                  <a:gsLst>
                    <a:gs pos="62564">
                      <a:schemeClr val="tx1"/>
                    </a:gs>
                    <a:gs pos="55000">
                      <a:schemeClr val="tx1"/>
                    </a:gs>
                  </a:gsLst>
                  <a:lin ang="5400000" scaled="0"/>
                </a:gradFill>
              </a:defRPr>
            </a:lvl1pPr>
          </a:lstStyle>
          <a:p>
            <a:pPr lvl="0"/>
            <a:r>
              <a:rPr lang="en-US"/>
              <a:t>Section title</a:t>
            </a:r>
          </a:p>
        </p:txBody>
      </p:sp>
      <p:pic>
        <p:nvPicPr>
          <p:cNvPr id="4" name="Grafik 3">
            <a:extLst>
              <a:ext uri="{FF2B5EF4-FFF2-40B4-BE49-F238E27FC236}">
                <a16:creationId xmlns:a16="http://schemas.microsoft.com/office/drawing/2014/main" id="{C069DFBB-29D6-43F8-ABAA-B099B4C7E8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606119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a:t>Square photo layout</a:t>
            </a:r>
          </a:p>
        </p:txBody>
      </p:sp>
      <p:pic>
        <p:nvPicPr>
          <p:cNvPr id="4" name="Grafik 3">
            <a:extLst>
              <a:ext uri="{FF2B5EF4-FFF2-40B4-BE49-F238E27FC236}">
                <a16:creationId xmlns:a16="http://schemas.microsoft.com/office/drawing/2014/main" id="{E7A60E96-F599-45A2-9192-0982227D7A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97796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414006F5-FE55-4F9D-87C7-D08264FB777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636495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363662"/>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pic>
        <p:nvPicPr>
          <p:cNvPr id="6" name="Grafik 5">
            <a:extLst>
              <a:ext uri="{FF2B5EF4-FFF2-40B4-BE49-F238E27FC236}">
                <a16:creationId xmlns:a16="http://schemas.microsoft.com/office/drawing/2014/main" id="{0E57D8F4-07FF-4DD3-87F4-2DF4F88C395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514932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2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40092708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33353A"/>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5" name="Grafik 4">
            <a:extLst>
              <a:ext uri="{FF2B5EF4-FFF2-40B4-BE49-F238E27FC236}">
                <a16:creationId xmlns:a16="http://schemas.microsoft.com/office/drawing/2014/main" id="{4177DB4C-FA08-4CF1-8664-E8F040E9821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1253077"/>
            <a:ext cx="12406497" cy="4574895"/>
          </a:xfrm>
          <a:prstGeom prst="rect">
            <a:avLst/>
          </a:prstGeom>
        </p:spPr>
      </p:pic>
    </p:spTree>
    <p:extLst>
      <p:ext uri="{BB962C8B-B14F-4D97-AF65-F5344CB8AC3E}">
        <p14:creationId xmlns:p14="http://schemas.microsoft.com/office/powerpoint/2010/main" val="1933079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80A59-CF47-4310-B53B-222DECD78422}"/>
              </a:ext>
            </a:extLst>
          </p:cNvPr>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a:extLst>
              <a:ext uri="{FF2B5EF4-FFF2-40B4-BE49-F238E27FC236}">
                <a16:creationId xmlns:a16="http://schemas.microsoft.com/office/drawing/2014/main" id="{6D61FAD8-A270-4835-B6F9-CB8CC495735D}"/>
              </a:ext>
            </a:extLst>
          </p:cNvPr>
          <p:cNvSpPr>
            <a:spLocks noGrp="1"/>
          </p:cNvSpPr>
          <p:nvPr>
            <p:ph type="pic" idx="1"/>
          </p:nvPr>
        </p:nvSpPr>
        <p:spPr>
          <a:xfrm>
            <a:off x="5287122" y="1007083"/>
            <a:ext cx="6295965" cy="636777"/>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dirty="0"/>
          </a:p>
        </p:txBody>
      </p:sp>
      <p:sp>
        <p:nvSpPr>
          <p:cNvPr id="4" name="Text Placeholder 3">
            <a:extLst>
              <a:ext uri="{FF2B5EF4-FFF2-40B4-BE49-F238E27FC236}">
                <a16:creationId xmlns:a16="http://schemas.microsoft.com/office/drawing/2014/main" id="{E642CE73-0152-4ABF-9391-BD897F5B4E3D}"/>
              </a:ext>
            </a:extLst>
          </p:cNvPr>
          <p:cNvSpPr>
            <a:spLocks noGrp="1"/>
          </p:cNvSpPr>
          <p:nvPr>
            <p:ph type="body" sz="half" idx="2"/>
          </p:nvPr>
        </p:nvSpPr>
        <p:spPr>
          <a:xfrm>
            <a:off x="856628" y="2098357"/>
            <a:ext cx="4011087" cy="410690"/>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a:extLst>
              <a:ext uri="{FF2B5EF4-FFF2-40B4-BE49-F238E27FC236}">
                <a16:creationId xmlns:a16="http://schemas.microsoft.com/office/drawing/2014/main" id="{28A5E9C5-88EF-4C3B-ACAD-129C7B5F8A31}"/>
              </a:ext>
            </a:extLst>
          </p:cNvPr>
          <p:cNvSpPr>
            <a:spLocks noGrp="1"/>
          </p:cNvSpPr>
          <p:nvPr>
            <p:ph type="dt" sz="half" idx="10"/>
          </p:nvPr>
        </p:nvSpPr>
        <p:spPr/>
        <p:txBody>
          <a:bodyPr/>
          <a:lstStyle/>
          <a:p>
            <a:fld id="{FFDB6D7C-7927-4CBB-8A3C-B48A277CE5CB}" type="datetimeFigureOut">
              <a:rPr lang="en-US" smtClean="0"/>
              <a:t>5/8/2019</a:t>
            </a:fld>
            <a:endParaRPr lang="en-US" dirty="0"/>
          </a:p>
        </p:txBody>
      </p:sp>
      <p:sp>
        <p:nvSpPr>
          <p:cNvPr id="6" name="Footer Placeholder 5">
            <a:extLst>
              <a:ext uri="{FF2B5EF4-FFF2-40B4-BE49-F238E27FC236}">
                <a16:creationId xmlns:a16="http://schemas.microsoft.com/office/drawing/2014/main" id="{9C878014-89C8-4906-AF20-FD3EAA6F1BD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FE4C83C-78E0-4D1F-BBAE-25B5AE633068}"/>
              </a:ext>
            </a:extLst>
          </p:cNvPr>
          <p:cNvSpPr>
            <a:spLocks noGrp="1"/>
          </p:cNvSpPr>
          <p:nvPr>
            <p:ph type="sldNum" sz="quarter" idx="12"/>
          </p:nvPr>
        </p:nvSpPr>
        <p:spPr/>
        <p:txBody>
          <a:bodyPr/>
          <a:lstStyle/>
          <a:p>
            <a:fld id="{4AA648C3-0431-4A67-B30B-7E65BA631734}" type="slidenum">
              <a:rPr lang="en-US" smtClean="0"/>
              <a:t>‹Nr.›</a:t>
            </a:fld>
            <a:endParaRPr lang="en-US" dirty="0"/>
          </a:p>
        </p:txBody>
      </p:sp>
    </p:spTree>
    <p:extLst>
      <p:ext uri="{BB962C8B-B14F-4D97-AF65-F5344CB8AC3E}">
        <p14:creationId xmlns:p14="http://schemas.microsoft.com/office/powerpoint/2010/main" val="39287705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51311777"/>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7166334"/>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235427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29327150"/>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8" y="136763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pic>
        <p:nvPicPr>
          <p:cNvPr id="5" name="Grafik 4">
            <a:extLst>
              <a:ext uri="{FF2B5EF4-FFF2-40B4-BE49-F238E27FC236}">
                <a16:creationId xmlns:a16="http://schemas.microsoft.com/office/drawing/2014/main" id="{954BE7D0-77C5-41F7-A941-7473E2E047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930097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a:t>Mastertitelformat bearbeiten</a:t>
            </a:r>
            <a:endParaRPr lang="en-US"/>
          </a:p>
        </p:txBody>
      </p:sp>
      <p:sp>
        <p:nvSpPr>
          <p:cNvPr id="3" name="Text Placeholder 2"/>
          <p:cNvSpPr>
            <a:spLocks noGrp="1"/>
          </p:cNvSpPr>
          <p:nvPr>
            <p:ph type="body" sz="quarter" idx="10"/>
          </p:nvPr>
        </p:nvSpPr>
        <p:spPr>
          <a:xfrm>
            <a:off x="274702" y="1367630"/>
            <a:ext cx="11888787" cy="2308324"/>
          </a:xfrm>
        </p:spPr>
        <p:txBody>
          <a:bodyPr>
            <a:spAutoFit/>
          </a:bodyPr>
          <a:lstStyle>
            <a:lvl1pPr>
              <a:buClr>
                <a:srgbClr val="002050"/>
              </a:buClr>
              <a:defRPr/>
            </a:lvl1pPr>
            <a:lvl2pPr>
              <a:buClr>
                <a:srgbClr val="002050"/>
              </a:buClr>
              <a:defRPr/>
            </a:lvl2pPr>
            <a:lvl3pPr>
              <a:buClr>
                <a:srgbClr val="002050"/>
              </a:buClr>
              <a:defRPr/>
            </a:lvl3pPr>
            <a:lvl4pPr>
              <a:buClr>
                <a:srgbClr val="002050"/>
              </a:buClr>
              <a:defRPr/>
            </a:lvl4pPr>
            <a:lvl5pPr>
              <a:buClr>
                <a:srgbClr val="002050"/>
              </a:buCl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pic>
        <p:nvPicPr>
          <p:cNvPr id="5" name="Grafik 4">
            <a:extLst>
              <a:ext uri="{FF2B5EF4-FFF2-40B4-BE49-F238E27FC236}">
                <a16:creationId xmlns:a16="http://schemas.microsoft.com/office/drawing/2014/main" id="{9C7C4721-233A-4FE2-8643-12FD0AC3D8F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3494258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9" y="1367630"/>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Text Placeholder 3"/>
          <p:cNvSpPr>
            <a:spLocks noGrp="1"/>
          </p:cNvSpPr>
          <p:nvPr>
            <p:ph type="body" sz="quarter" idx="11"/>
          </p:nvPr>
        </p:nvSpPr>
        <p:spPr>
          <a:xfrm>
            <a:off x="6675439" y="1367630"/>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de-DE"/>
              <a:t>Mastertextformat bearbeiten</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de-DE"/>
              <a:t>Zweite Ebene</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de-DE"/>
              <a:t>Dritte Ebene</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de-DE"/>
              <a:t>Vierte Ebene</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de-DE"/>
              <a:t>Fünfte Ebene</a:t>
            </a:r>
            <a:endParaRPr lang="en-US"/>
          </a:p>
        </p:txBody>
      </p:sp>
      <p:pic>
        <p:nvPicPr>
          <p:cNvPr id="7" name="Grafik 6">
            <a:extLst>
              <a:ext uri="{FF2B5EF4-FFF2-40B4-BE49-F238E27FC236}">
                <a16:creationId xmlns:a16="http://schemas.microsoft.com/office/drawing/2014/main" id="{2DA45E05-CC85-459C-8B48-88AD3E519A1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7576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a:p>
        </p:txBody>
      </p:sp>
      <p:sp>
        <p:nvSpPr>
          <p:cNvPr id="4" name="Text Placeholder 3"/>
          <p:cNvSpPr>
            <a:spLocks noGrp="1"/>
          </p:cNvSpPr>
          <p:nvPr>
            <p:ph type="body" sz="quarter" idx="10"/>
          </p:nvPr>
        </p:nvSpPr>
        <p:spPr>
          <a:xfrm>
            <a:off x="274639" y="1367630"/>
            <a:ext cx="5486399" cy="2157514"/>
          </a:xfrm>
        </p:spPr>
        <p:txBody>
          <a:bodyPr wrap="square">
            <a:spAutoFit/>
          </a:bodyPr>
          <a:lstStyle>
            <a:lvl1pPr marL="231775" indent="-231775">
              <a:spcBef>
                <a:spcPts val="1224"/>
              </a:spcBef>
              <a:buClr>
                <a:srgbClr val="002050"/>
              </a:buClr>
              <a:buFont typeface="Wingdings" panose="05000000000000000000" pitchFamily="2" charset="2"/>
              <a:buChar char=""/>
              <a:defRPr sz="3000" b="0">
                <a:latin typeface="+mn-lt"/>
              </a:defRPr>
            </a:lvl1pPr>
            <a:lvl2pPr marL="427038" indent="-171450">
              <a:buClr>
                <a:srgbClr val="002050"/>
              </a:buClr>
              <a:buFont typeface="Wingdings" panose="05000000000000000000" pitchFamily="2" charset="2"/>
              <a:buChar char=""/>
              <a:defRPr sz="2400" b="0"/>
            </a:lvl2pPr>
            <a:lvl3pPr marL="639763" indent="-188913">
              <a:buClr>
                <a:srgbClr val="002050"/>
              </a:buClr>
              <a:buFont typeface="Wingdings" panose="05000000000000000000" pitchFamily="2" charset="2"/>
              <a:buChar char=""/>
              <a:tabLst/>
              <a:defRPr sz="2200" b="0"/>
            </a:lvl3pPr>
            <a:lvl4pPr marL="828675" indent="-176213">
              <a:buClr>
                <a:srgbClr val="002050"/>
              </a:buClr>
              <a:buFont typeface="Wingdings" panose="05000000000000000000" pitchFamily="2" charset="2"/>
              <a:buChar char=""/>
              <a:defRPr sz="2200" b="0"/>
            </a:lvl4pPr>
            <a:lvl5pPr marL="1023938" indent="-169863">
              <a:buClr>
                <a:srgbClr val="002050"/>
              </a:buClr>
              <a:buFont typeface="Wingdings" panose="05000000000000000000" pitchFamily="2" charset="2"/>
              <a:buChar char=""/>
              <a:tabLst/>
              <a:defRPr sz="2200" b="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3"/>
          <p:cNvSpPr>
            <a:spLocks noGrp="1"/>
          </p:cNvSpPr>
          <p:nvPr>
            <p:ph type="body" sz="quarter" idx="11"/>
          </p:nvPr>
        </p:nvSpPr>
        <p:spPr>
          <a:xfrm>
            <a:off x="6675439" y="1367630"/>
            <a:ext cx="5486399" cy="2462213"/>
          </a:xfrm>
        </p:spPr>
        <p:txBody>
          <a:bodyPr wrap="square">
            <a:spAutoFit/>
          </a:bodyPr>
          <a:lstStyle>
            <a:lvl1pPr marL="287338" indent="-287338">
              <a:spcBef>
                <a:spcPts val="1224"/>
              </a:spcBef>
              <a:buClr>
                <a:srgbClr val="002050"/>
              </a:buClr>
              <a:buFont typeface="Wingdings" panose="05000000000000000000" pitchFamily="2" charset="2"/>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342900" indent="-342900">
              <a:buClr>
                <a:srgbClr val="002050"/>
              </a:buClr>
              <a:buFont typeface="Wingdings" panose="05000000000000000000" pitchFamily="2" charset="2"/>
              <a:buChar char=""/>
              <a:defRPr lang="en-US" sz="2400" b="0" kern="1200" spc="0" baseline="0" dirty="0">
                <a:gradFill>
                  <a:gsLst>
                    <a:gs pos="1250">
                      <a:schemeClr val="tx1"/>
                    </a:gs>
                    <a:gs pos="100000">
                      <a:schemeClr val="tx1"/>
                    </a:gs>
                  </a:gsLst>
                  <a:lin ang="5400000" scaled="0"/>
                </a:gradFill>
                <a:latin typeface="+mn-lt"/>
                <a:ea typeface="+mn-ea"/>
                <a:cs typeface="+mn-cs"/>
              </a:defRPr>
            </a:lvl2pPr>
            <a:lvl3pPr marL="342900" indent="-342900">
              <a:buClr>
                <a:srgbClr val="002050"/>
              </a:buClr>
              <a:buFont typeface="Wingdings" panose="05000000000000000000" pitchFamily="2" charset="2"/>
              <a:buChar char=""/>
              <a:tabLst/>
              <a:defRPr lang="en-US" sz="2200" b="0" kern="1200" spc="0" baseline="0" dirty="0">
                <a:gradFill>
                  <a:gsLst>
                    <a:gs pos="1250">
                      <a:schemeClr val="tx1"/>
                    </a:gs>
                    <a:gs pos="100000">
                      <a:schemeClr val="tx1"/>
                    </a:gs>
                  </a:gsLst>
                  <a:lin ang="5400000" scaled="0"/>
                </a:gradFill>
                <a:latin typeface="+mn-lt"/>
                <a:ea typeface="+mn-ea"/>
                <a:cs typeface="+mn-cs"/>
              </a:defRPr>
            </a:lvl3pPr>
            <a:lvl4pPr marL="342900" indent="-342900">
              <a:buClr>
                <a:srgbClr val="002050"/>
              </a:buClr>
              <a:buFont typeface="Wingdings" panose="05000000000000000000" pitchFamily="2" charset="2"/>
              <a:buChar char=""/>
              <a:defRPr lang="en-US" sz="2200" b="0" kern="1200" spc="0" baseline="0" dirty="0">
                <a:gradFill>
                  <a:gsLst>
                    <a:gs pos="1250">
                      <a:schemeClr val="tx1"/>
                    </a:gs>
                    <a:gs pos="100000">
                      <a:schemeClr val="tx1"/>
                    </a:gs>
                  </a:gsLst>
                  <a:lin ang="5400000" scaled="0"/>
                </a:gradFill>
                <a:latin typeface="+mn-lt"/>
                <a:ea typeface="+mn-ea"/>
                <a:cs typeface="+mn-cs"/>
              </a:defRPr>
            </a:lvl4pPr>
            <a:lvl5pPr marL="342900" indent="-342900">
              <a:buClr>
                <a:srgbClr val="002050"/>
              </a:buClr>
              <a:buFont typeface="Wingdings" panose="05000000000000000000" pitchFamily="2" charset="2"/>
              <a:buChar char=""/>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Mastertextformat bearbeiten</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Zweite Ebene</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Dritte Ebene</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Vierte Ebene</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de-DE"/>
              <a:t>Fünfte Ebene</a:t>
            </a:r>
            <a:endParaRPr lang="en-US" dirty="0"/>
          </a:p>
        </p:txBody>
      </p:sp>
      <p:pic>
        <p:nvPicPr>
          <p:cNvPr id="6" name="Grafik 5">
            <a:extLst>
              <a:ext uri="{FF2B5EF4-FFF2-40B4-BE49-F238E27FC236}">
                <a16:creationId xmlns:a16="http://schemas.microsoft.com/office/drawing/2014/main" id="{DC747565-EBF6-4565-9A41-41EB026347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25357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chorCtr="0"/>
          <a:lstStyle/>
          <a:p>
            <a:r>
              <a:rPr lang="de-DE"/>
              <a:t>Mastertitelformat bearbeiten</a:t>
            </a:r>
            <a:endParaRPr lang="en-US"/>
          </a:p>
        </p:txBody>
      </p:sp>
      <p:pic>
        <p:nvPicPr>
          <p:cNvPr id="4" name="Grafik 3">
            <a:extLst>
              <a:ext uri="{FF2B5EF4-FFF2-40B4-BE49-F238E27FC236}">
                <a16:creationId xmlns:a16="http://schemas.microsoft.com/office/drawing/2014/main" id="{1619574A-906D-4ABC-AB95-8E18168109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96937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nager Day_white content area">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9119E9-FA08-4334-962F-0161634D3BCB}"/>
              </a:ext>
            </a:extLst>
          </p:cNvPr>
          <p:cNvSpPr/>
          <p:nvPr userDrawn="1"/>
        </p:nvSpPr>
        <p:spPr bwMode="auto">
          <a:xfrm>
            <a:off x="1235" y="1544701"/>
            <a:ext cx="12435593" cy="5449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p:cNvSpPr>
            <a:spLocks noGrp="1"/>
          </p:cNvSpPr>
          <p:nvPr>
            <p:ph type="title"/>
          </p:nvPr>
        </p:nvSpPr>
        <p:spPr>
          <a:xfrm>
            <a:off x="274639" y="446924"/>
            <a:ext cx="11794096" cy="738664"/>
          </a:xfrm>
        </p:spPr>
        <p:txBody>
          <a:bodyPr anchor="ctr">
            <a:spAutoFit/>
          </a:bodyPr>
          <a:lstStyle>
            <a:lvl1pPr>
              <a:defRPr sz="4000"/>
            </a:lvl1pPr>
          </a:lstStyle>
          <a:p>
            <a:r>
              <a:rPr lang="de-DE"/>
              <a:t>Mastertitelformat bearbeiten</a:t>
            </a:r>
            <a:endParaRPr lang="en-US"/>
          </a:p>
        </p:txBody>
      </p:sp>
      <p:pic>
        <p:nvPicPr>
          <p:cNvPr id="5" name="Grafik 4">
            <a:extLst>
              <a:ext uri="{FF2B5EF4-FFF2-40B4-BE49-F238E27FC236}">
                <a16:creationId xmlns:a16="http://schemas.microsoft.com/office/drawing/2014/main" id="{6EEAF125-9FD0-4BF0-88D9-B5B8550F1C6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1493426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650"/>
                                        <p:tgtEl>
                                          <p:spTgt spid="6"/>
                                        </p:tgtEl>
                                      </p:cBhvr>
                                    </p:animEffect>
                                  </p:childTnLst>
                                </p:cTn>
                              </p:par>
                              <p:par>
                                <p:cTn id="8" presetID="35" presetClass="path" presetSubtype="0" decel="100000" fill="hold" grpId="1" nodeType="withEffect">
                                  <p:stCondLst>
                                    <p:cond delay="0"/>
                                  </p:stCondLst>
                                  <p:childTnLst>
                                    <p:animMotion origin="layout" path="M -2.35129E-6 -4.13073E-6 L -0.00076 0.45416 " pathEditMode="relative" rAng="0" ptsTypes="AA">
                                      <p:cBhvr>
                                        <p:cTn id="9" dur="1000" spd="-100000" fill="hold"/>
                                        <p:tgtEl>
                                          <p:spTgt spid="6"/>
                                        </p:tgtEl>
                                        <p:attrNameLst>
                                          <p:attrName>ppt_x</p:attrName>
                                          <p:attrName>ppt_y</p:attrName>
                                        </p:attrNameLst>
                                      </p:cBhvr>
                                      <p:rCtr x="-38" y="226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nager Day - title middle align">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237C4E-EC0C-4546-99B3-8F6ABD38C704}"/>
              </a:ext>
            </a:extLst>
          </p:cNvPr>
          <p:cNvSpPr>
            <a:spLocks noGrp="1"/>
          </p:cNvSpPr>
          <p:nvPr>
            <p:ph type="title"/>
          </p:nvPr>
        </p:nvSpPr>
        <p:spPr/>
        <p:txBody>
          <a:bodyPr/>
          <a:lstStyle/>
          <a:p>
            <a:r>
              <a:rPr lang="de-DE"/>
              <a:t>Mastertitelformat bearbeiten</a:t>
            </a:r>
            <a:endParaRPr lang="en-US"/>
          </a:p>
        </p:txBody>
      </p:sp>
      <p:pic>
        <p:nvPicPr>
          <p:cNvPr id="5" name="Grafik 4">
            <a:extLst>
              <a:ext uri="{FF2B5EF4-FFF2-40B4-BE49-F238E27FC236}">
                <a16:creationId xmlns:a16="http://schemas.microsoft.com/office/drawing/2014/main" id="{771EE253-60A4-43FA-9ADB-BD5D048D8A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23401182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nager actions dark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9119E9-FA08-4334-962F-0161634D3BCB}"/>
              </a:ext>
            </a:extLst>
          </p:cNvPr>
          <p:cNvSpPr/>
          <p:nvPr userDrawn="1"/>
        </p:nvSpPr>
        <p:spPr bwMode="auto">
          <a:xfrm flipV="1">
            <a:off x="1235" y="0"/>
            <a:ext cx="12435593" cy="1544701"/>
          </a:xfrm>
          <a:prstGeom prst="rect">
            <a:avLst/>
          </a:prstGeom>
          <a:solidFill>
            <a:srgbClr val="1D284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p:cNvSpPr>
            <a:spLocks noGrp="1"/>
          </p:cNvSpPr>
          <p:nvPr>
            <p:ph type="title"/>
          </p:nvPr>
        </p:nvSpPr>
        <p:spPr>
          <a:xfrm>
            <a:off x="274639" y="548640"/>
            <a:ext cx="10502218" cy="738664"/>
          </a:xfrm>
        </p:spPr>
        <p:txBody>
          <a:bodyPr anchor="ctr">
            <a:spAutoFit/>
          </a:bodyPr>
          <a:lstStyle>
            <a:lvl1pPr>
              <a:defRPr sz="4000" spc="-30" baseline="0">
                <a:gradFill>
                  <a:gsLst>
                    <a:gs pos="9738">
                      <a:srgbClr val="FFFFFF"/>
                    </a:gs>
                    <a:gs pos="36000">
                      <a:srgbClr val="FFFFFF"/>
                    </a:gs>
                  </a:gsLst>
                  <a:lin ang="5400000" scaled="0"/>
                </a:gradFill>
              </a:defRPr>
            </a:lvl1pPr>
          </a:lstStyle>
          <a:p>
            <a:r>
              <a:rPr lang="de-DE"/>
              <a:t>Mastertitelformat bearbeiten</a:t>
            </a:r>
            <a:endParaRPr lang="en-US" dirty="0"/>
          </a:p>
        </p:txBody>
      </p:sp>
      <p:sp>
        <p:nvSpPr>
          <p:cNvPr id="4" name="Text Placeholder 3">
            <a:extLst>
              <a:ext uri="{FF2B5EF4-FFF2-40B4-BE49-F238E27FC236}">
                <a16:creationId xmlns:a16="http://schemas.microsoft.com/office/drawing/2014/main" id="{E6F51005-8720-4593-9FA0-697D481462E1}"/>
              </a:ext>
            </a:extLst>
          </p:cNvPr>
          <p:cNvSpPr>
            <a:spLocks noGrp="1"/>
          </p:cNvSpPr>
          <p:nvPr>
            <p:ph type="body" sz="quarter" idx="10"/>
          </p:nvPr>
        </p:nvSpPr>
        <p:spPr>
          <a:xfrm>
            <a:off x="274639" y="2016532"/>
            <a:ext cx="11558608" cy="2250873"/>
          </a:xfrm>
        </p:spPr>
        <p:txBody>
          <a:bodyPr/>
          <a:lstStyle>
            <a:lvl1pPr marL="0" indent="0">
              <a:spcBef>
                <a:spcPts val="3600"/>
              </a:spcBef>
              <a:spcAft>
                <a:spcPts val="200"/>
              </a:spcAft>
              <a:buSzPct val="85000"/>
              <a:buFontTx/>
              <a:buNone/>
              <a:defRPr sz="2800">
                <a:gradFill>
                  <a:gsLst>
                    <a:gs pos="76030">
                      <a:schemeClr val="tx1"/>
                    </a:gs>
                    <a:gs pos="59000">
                      <a:schemeClr val="tx1"/>
                    </a:gs>
                  </a:gsLst>
                  <a:lin ang="5400000" scaled="0"/>
                </a:gradFill>
                <a:latin typeface="+mn-lt"/>
              </a:defRPr>
            </a:lvl1pPr>
            <a:lvl2pPr marL="742950" indent="-285750">
              <a:buClr>
                <a:srgbClr val="002050"/>
              </a:buClr>
              <a:defRPr sz="2600">
                <a:gradFill>
                  <a:gsLst>
                    <a:gs pos="76030">
                      <a:schemeClr val="tx1"/>
                    </a:gs>
                    <a:gs pos="59000">
                      <a:schemeClr val="tx1"/>
                    </a:gs>
                  </a:gsLst>
                  <a:lin ang="5400000" scaled="0"/>
                </a:gradFill>
              </a:defRPr>
            </a:lvl2pPr>
            <a:lvl3pPr marL="860425" indent="-228600">
              <a:buClr>
                <a:srgbClr val="002050"/>
              </a:buClr>
              <a:defRPr>
                <a:gradFill>
                  <a:gsLst>
                    <a:gs pos="76030">
                      <a:schemeClr val="tx1"/>
                    </a:gs>
                    <a:gs pos="59000">
                      <a:schemeClr val="tx1"/>
                    </a:gs>
                  </a:gsLst>
                  <a:lin ang="5400000" scaled="0"/>
                </a:gradFill>
              </a:defRPr>
            </a:lvl3pPr>
            <a:lvl4pPr marL="1089025" indent="-228600" defTabSz="974725">
              <a:buClr>
                <a:srgbClr val="002050"/>
              </a:buClr>
              <a:defRPr>
                <a:gradFill>
                  <a:gsLst>
                    <a:gs pos="76030">
                      <a:schemeClr val="tx1"/>
                    </a:gs>
                    <a:gs pos="59000">
                      <a:schemeClr val="tx1"/>
                    </a:gs>
                  </a:gsLst>
                  <a:lin ang="5400000" scaled="0"/>
                </a:gradFill>
              </a:defRPr>
            </a:lvl4pPr>
            <a:lvl5pPr marL="1371600" indent="-228600">
              <a:buClr>
                <a:srgbClr val="002050"/>
              </a:buClr>
              <a:defRPr>
                <a:gradFill>
                  <a:gsLst>
                    <a:gs pos="76030">
                      <a:schemeClr val="tx1"/>
                    </a:gs>
                    <a:gs pos="59000">
                      <a:schemeClr val="tx1"/>
                    </a:gs>
                  </a:gsLst>
                  <a:lin ang="5400000" scaled="0"/>
                </a:gra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list_4">
            <a:extLst>
              <a:ext uri="{FF2B5EF4-FFF2-40B4-BE49-F238E27FC236}">
                <a16:creationId xmlns:a16="http://schemas.microsoft.com/office/drawing/2014/main" id="{CD5B59B1-A081-4E17-A31F-6C39635AB4DB}"/>
              </a:ext>
            </a:extLst>
          </p:cNvPr>
          <p:cNvSpPr>
            <a:spLocks noChangeAspect="1" noEditPoints="1"/>
          </p:cNvSpPr>
          <p:nvPr userDrawn="1"/>
        </p:nvSpPr>
        <p:spPr bwMode="auto">
          <a:xfrm>
            <a:off x="11292094" y="586601"/>
            <a:ext cx="541153" cy="36576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Grafik 7">
            <a:extLst>
              <a:ext uri="{FF2B5EF4-FFF2-40B4-BE49-F238E27FC236}">
                <a16:creationId xmlns:a16="http://schemas.microsoft.com/office/drawing/2014/main" id="{55D04715-C85A-4A2F-B5CD-0B9664583B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944" y="6500270"/>
            <a:ext cx="4885531" cy="410385"/>
          </a:xfrm>
          <a:prstGeom prst="rect">
            <a:avLst/>
          </a:prstGeom>
        </p:spPr>
      </p:pic>
    </p:spTree>
    <p:extLst>
      <p:ext uri="{BB962C8B-B14F-4D97-AF65-F5344CB8AC3E}">
        <p14:creationId xmlns:p14="http://schemas.microsoft.com/office/powerpoint/2010/main" val="3248481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50" fill="hold"/>
                                        <p:tgtEl>
                                          <p:spTgt spid="6"/>
                                        </p:tgtEl>
                                        <p:attrNameLst>
                                          <p:attrName>ppt_x</p:attrName>
                                        </p:attrNameLst>
                                      </p:cBhvr>
                                      <p:tavLst>
                                        <p:tav tm="0">
                                          <p:val>
                                            <p:strVal val="#ppt_x"/>
                                          </p:val>
                                        </p:tav>
                                        <p:tav tm="100000">
                                          <p:val>
                                            <p:strVal val="#ppt_x"/>
                                          </p:val>
                                        </p:tav>
                                      </p:tavLst>
                                    </p:anim>
                                    <p:anim calcmode="lin" valueType="num">
                                      <p:cBhvr additive="base">
                                        <p:cTn id="8" dur="850" fill="hold"/>
                                        <p:tgtEl>
                                          <p:spTgt spid="6"/>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42" presetClass="path" presetSubtype="0" decel="100000" fill="hold" grpId="1" nodeType="withEffect">
                                  <p:stCondLst>
                                    <p:cond delay="0"/>
                                  </p:stCondLst>
                                  <p:childTnLst>
                                    <p:animMotion origin="layout" path="M 4.83789E-6 -4.74807E-6 L 4.83789E-6 -0.07035 " pathEditMode="relative" rAng="0" ptsTypes="AA">
                                      <p:cBhvr>
                                        <p:cTn id="13" dur="750" spd="-100000" fill="hold"/>
                                        <p:tgtEl>
                                          <p:spTgt spid="2"/>
                                        </p:tgtEl>
                                        <p:attrNameLst>
                                          <p:attrName>ppt_x</p:attrName>
                                          <p:attrName>ppt_y</p:attrName>
                                        </p:attrNameLst>
                                      </p:cBhvr>
                                      <p:rCtr x="0" y="-3518"/>
                                    </p:animMotion>
                                  </p:childTnLst>
                                </p:cTn>
                              </p:par>
                              <p:par>
                                <p:cTn id="14" presetID="10" presetClass="entr" presetSubtype="0" fill="hold" grpId="0" nodeType="withEffect">
                                  <p:stCondLst>
                                    <p:cond delay="3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400"/>
                                        <p:tgtEl>
                                          <p:spTgt spid="5"/>
                                        </p:tgtEl>
                                      </p:cBhvr>
                                    </p:animEffect>
                                  </p:childTnLst>
                                </p:cTn>
                              </p:par>
                              <p:par>
                                <p:cTn id="17" presetID="42" presetClass="path" presetSubtype="0" decel="100000" fill="hold" grpId="1" nodeType="withEffect">
                                  <p:stCondLst>
                                    <p:cond delay="0"/>
                                  </p:stCondLst>
                                  <p:childTnLst>
                                    <p:animMotion origin="layout" path="M 4.26347E-6 4.24421E-6 L 4.26347E-6 0.08987 " pathEditMode="relative" rAng="0" ptsTypes="AA">
                                      <p:cBhvr>
                                        <p:cTn id="18" dur="750" spd="-100000" fill="hold"/>
                                        <p:tgtEl>
                                          <p:spTgt spid="5"/>
                                        </p:tgtEl>
                                        <p:attrNameLst>
                                          <p:attrName>ppt_x</p:attrName>
                                          <p:attrName>ppt_y</p:attrName>
                                        </p:attrNameLst>
                                      </p:cBhvr>
                                      <p:rCtr x="0" y="4494"/>
                                    </p:animMotion>
                                  </p:childTnLst>
                                </p:cTn>
                              </p:par>
                              <p:par>
                                <p:cTn id="19" presetID="10" presetClass="entr" presetSubtype="0" fill="hold" grpId="0" nodeType="withEffect">
                                  <p:stCondLst>
                                    <p:cond delay="30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400"/>
                                        <p:tgtEl>
                                          <p:spTgt spid="4"/>
                                        </p:tgtEl>
                                      </p:cBhvr>
                                    </p:animEffect>
                                  </p:childTnLst>
                                </p:cTn>
                              </p:par>
                              <p:par>
                                <p:cTn id="22" presetID="42" presetClass="path" presetSubtype="0" decel="100000" fill="hold" grpId="1" nodeType="withEffect">
                                  <p:stCondLst>
                                    <p:cond delay="300"/>
                                  </p:stCondLst>
                                  <p:childTnLst>
                                    <p:animMotion origin="layout" path="M 4.26347E-6 4.24421E-6 L 4.26347E-6 0.08987 " pathEditMode="relative" rAng="0" ptsTypes="AA">
                                      <p:cBhvr>
                                        <p:cTn id="23" dur="750" spd="-100000" fill="hold"/>
                                        <p:tgtEl>
                                          <p:spTgt spid="4"/>
                                        </p:tgtEl>
                                        <p:attrNameLst>
                                          <p:attrName>ppt_x</p:attrName>
                                          <p:attrName>ppt_y</p:attrName>
                                        </p:attrNameLst>
                                      </p:cBhvr>
                                      <p:rCtr x="0" y="449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2" grpId="1"/>
      <p:bldP spid="4" grpId="0">
        <p:tmplLst>
          <p:tmpl>
            <p:tnLst>
              <p:par>
                <p:cTn presetID="10" presetClass="entr" presetSubtype="0" fill="hold" nodeType="withEffect">
                  <p:stCondLst>
                    <p:cond delay="300"/>
                  </p:stCondLst>
                  <p:childTnLst>
                    <p:set>
                      <p:cBhvr>
                        <p:cTn dur="1" fill="hold">
                          <p:stCondLst>
                            <p:cond delay="0"/>
                          </p:stCondLst>
                        </p:cTn>
                        <p:tgtEl>
                          <p:spTgt spid="4"/>
                        </p:tgtEl>
                        <p:attrNameLst>
                          <p:attrName>style.visibility</p:attrName>
                        </p:attrNameLst>
                      </p:cBhvr>
                      <p:to>
                        <p:strVal val="visible"/>
                      </p:to>
                    </p:set>
                    <p:animEffect transition="in" filter="fade">
                      <p:cBhvr>
                        <p:cTn dur="400"/>
                        <p:tgtEl>
                          <p:spTgt spid="4"/>
                        </p:tgtEl>
                      </p:cBhvr>
                    </p:animEffect>
                  </p:childTnLst>
                </p:cTn>
              </p:par>
            </p:tnLst>
          </p:tmpl>
        </p:tmplLst>
      </p:bldP>
      <p:bldP spid="4" grpId="1">
        <p:tmplLst>
          <p:tmpl>
            <p:tnLst>
              <p:par>
                <p:cTn presetID="42" presetClass="path" presetSubtype="0" decel="100000" fill="hold" nodeType="withEffect">
                  <p:stCondLst>
                    <p:cond delay="300"/>
                  </p:stCondLst>
                  <p:childTnLst>
                    <p:animMotion origin="layout" path="M 4.26347E-6 4.24421E-6 L 4.26347E-6 0.08987 " pathEditMode="relative" rAng="0" ptsTypes="AA">
                      <p:cBhvr>
                        <p:cTn dur="750" spd="-100000" fill="hold"/>
                        <p:tgtEl>
                          <p:spTgt spid="4"/>
                        </p:tgtEl>
                        <p:attrNameLst>
                          <p:attrName>ppt_x</p:attrName>
                          <p:attrName>ppt_y</p:attrName>
                        </p:attrNameLst>
                      </p:cBhvr>
                      <p:rCtr x="0" y="4494"/>
                    </p:animMotion>
                  </p:childTnLst>
                </p:cTn>
              </p:par>
            </p:tnLst>
          </p:tmpl>
        </p:tmplLst>
      </p:bldP>
      <p:bldP spid="5" grpId="0" animBg="1"/>
      <p:bldP spid="5" grpId="1"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450055"/>
            <a:ext cx="11889564" cy="917575"/>
          </a:xfrm>
          <a:prstGeom prst="rect">
            <a:avLst/>
          </a:prstGeom>
        </p:spPr>
        <p:txBody>
          <a:bodyPr vert="horz" wrap="square" lIns="146304" tIns="91440" rIns="146304" bIns="91440" rtlCol="0" anchor="t">
            <a:noAutofit/>
          </a:bodyPr>
          <a:lstStyle/>
          <a:p>
            <a:r>
              <a:rPr lang="de-DE"/>
              <a:t>Mastertitelformat bearbeiten</a:t>
            </a:r>
            <a:endParaRPr lang="en-US"/>
          </a:p>
        </p:txBody>
      </p:sp>
      <p:sp>
        <p:nvSpPr>
          <p:cNvPr id="4" name="Text Placeholder 3"/>
          <p:cNvSpPr>
            <a:spLocks noGrp="1"/>
          </p:cNvSpPr>
          <p:nvPr>
            <p:ph type="body" idx="1"/>
          </p:nvPr>
        </p:nvSpPr>
        <p:spPr>
          <a:xfrm>
            <a:off x="274640" y="1367630"/>
            <a:ext cx="11887198" cy="2308324"/>
          </a:xfrm>
          <a:prstGeom prst="rect">
            <a:avLst/>
          </a:prstGeom>
        </p:spPr>
        <p:txBody>
          <a:bodyPr vert="horz" wrap="square" lIns="146304" tIns="91440" rIns="146304" bIns="91440" rtlCol="0">
            <a:sp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pic>
        <p:nvPicPr>
          <p:cNvPr id="5" name="Picture 4"/>
          <p:cNvPicPr>
            <a:picLocks noChangeAspect="1"/>
          </p:cNvPicPr>
          <p:nvPr userDrawn="1"/>
        </p:nvPicPr>
        <p:blipFill>
          <a:blip r:embed="rId21"/>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31200877"/>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76" r:id="rId7"/>
    <p:sldLayoutId id="2147483777" r:id="rId8"/>
    <p:sldLayoutId id="2147483773" r:id="rId9"/>
    <p:sldLayoutId id="2147483738" r:id="rId10"/>
    <p:sldLayoutId id="2147483740" r:id="rId11"/>
    <p:sldLayoutId id="2147483741" r:id="rId12"/>
    <p:sldLayoutId id="2147483743" r:id="rId13"/>
    <p:sldLayoutId id="2147483744" r:id="rId14"/>
    <p:sldLayoutId id="2147483778" r:id="rId15"/>
    <p:sldLayoutId id="2147483779" r:id="rId16"/>
    <p:sldLayoutId id="2147483780" r:id="rId17"/>
    <p:sldLayoutId id="2147483781" r:id="rId18"/>
    <p:sldLayoutId id="2147483782" r:id="rId19"/>
  </p:sldLayoutIdLst>
  <p:transition>
    <p:fade/>
  </p:transition>
  <p:txStyles>
    <p:titleStyle>
      <a:lvl1pPr algn="l" defTabSz="932742" rtl="0" eaLnBrk="1" latinLnBrk="0" hangingPunct="1">
        <a:lnSpc>
          <a:spcPct val="90000"/>
        </a:lnSpc>
        <a:spcBef>
          <a:spcPct val="0"/>
        </a:spcBef>
        <a:buNone/>
        <a:defRPr lang="en-US" sz="40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
          <a:srgbClr val="002050"/>
        </a:buClr>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hyperlink" Target="https://azure.microsoft.com/en-us/support/community/"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twitter.com/azuresupport" TargetMode="External"/><Relationship Id="rId5" Type="http://schemas.openxmlformats.org/officeDocument/2006/relationships/hyperlink" Target="https://feedback.azure.com/forums/34192--general-feedback" TargetMode="External"/><Relationship Id="rId4" Type="http://schemas.openxmlformats.org/officeDocument/2006/relationships/hyperlink" Target="https://stackoverflow.com/questions/tagged/azure/"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azure.microsoft.com/en-us/resources/knowledge-center/"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azure.microsoft.com/en-us/support/legal/sla/summary/"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azure.microsoft.com/en-us/services/preview/"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hyperlink" Target="https://preview.portal.azure.com/"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azure.microsoft.com/en-us/updates/"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hyperlink" Target="https://forms.office.com/Pages/ResponsePage.aspx?id=aJgpHMFqKkm2ThEfZlT7abhs3cwwn3FFtmdGBUFzP4tURFZQSjJJVkpCOTdTUFBIUjI2QkVWTjNSRS4u"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hyperlink" Target="https://azure.microsoft.com/"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3">
            <a:extLst>
              <a:ext uri="{FF2B5EF4-FFF2-40B4-BE49-F238E27FC236}">
                <a16:creationId xmlns:a16="http://schemas.microsoft.com/office/drawing/2014/main" id="{E3AC40CB-2BF1-4C72-B6CF-6EC68EF150D6}"/>
              </a:ext>
            </a:extLst>
          </p:cNvPr>
          <p:cNvSpPr>
            <a:spLocks noGrp="1"/>
          </p:cNvSpPr>
          <p:nvPr>
            <p:ph type="title"/>
          </p:nvPr>
        </p:nvSpPr>
        <p:spPr>
          <a:xfrm>
            <a:off x="274702" y="2800693"/>
            <a:ext cx="6073711" cy="932563"/>
          </a:xfrm>
          <a:noFill/>
          <a:ln w="25400" cap="sq">
            <a:noFill/>
            <a:miter lim="800000"/>
          </a:ln>
        </p:spPr>
        <p:txBody>
          <a:bodyPr vert="horz" wrap="square" lIns="93260" tIns="46630" rIns="93260" bIns="46630" rtlCol="0" anchor="ctr">
            <a:normAutofit fontScale="90000"/>
          </a:bodyPr>
          <a:lstStyle/>
          <a:p>
            <a:pPr defTabSz="932597"/>
            <a:r>
              <a:rPr lang="en-US" sz="3672" dirty="0">
                <a:latin typeface="Segoe UI Semibold (Headings)"/>
              </a:rPr>
              <a:t>Module 04: Azure pricing and support</a:t>
            </a:r>
          </a:p>
        </p:txBody>
      </p:sp>
      <p:pic>
        <p:nvPicPr>
          <p:cNvPr id="12" name="Picture Placeholder 11">
            <a:extLst>
              <a:ext uri="{FF2B5EF4-FFF2-40B4-BE49-F238E27FC236}">
                <a16:creationId xmlns:a16="http://schemas.microsoft.com/office/drawing/2014/main" id="{2C154A6C-EF34-422D-98F4-6DDFF8E2A7F7}"/>
              </a:ext>
              <a:ext uri="{C183D7F6-B498-43B3-948B-1728B52AA6E4}">
                <adec:decorative xmlns:adec="http://schemas.microsoft.com/office/drawing/2017/decorative" val="1"/>
              </a:ext>
            </a:extLst>
          </p:cNvPr>
          <p:cNvPicPr>
            <a:picLocks noGrp="1" noChangeAspect="1"/>
          </p:cNvPicPr>
          <p:nvPr>
            <p:ph type="pic" idx="4294967295"/>
          </p:nvPr>
        </p:nvPicPr>
        <p:blipFill rotWithShape="1">
          <a:blip r:embed="rId3">
            <a:extLst>
              <a:ext uri="{28A0092B-C50C-407E-A947-70E740481C1C}">
                <a14:useLocalDpi xmlns:a14="http://schemas.microsoft.com/office/drawing/2010/main" val="0"/>
              </a:ext>
            </a:extLst>
          </a:blip>
          <a:srcRect/>
          <a:stretch/>
        </p:blipFill>
        <p:spPr>
          <a:xfrm>
            <a:off x="6348413" y="0"/>
            <a:ext cx="6088062" cy="6994525"/>
          </a:xfrm>
          <a:prstGeom prst="rect">
            <a:avLst/>
          </a:prstGeom>
          <a:effectLst/>
        </p:spPr>
      </p:pic>
    </p:spTree>
    <p:extLst>
      <p:ext uri="{BB962C8B-B14F-4D97-AF65-F5344CB8AC3E}">
        <p14:creationId xmlns:p14="http://schemas.microsoft.com/office/powerpoint/2010/main" val="1020693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Azure free account</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3" y="1367630"/>
            <a:ext cx="4055559" cy="2308324"/>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An Azure free account provides subscribers with a $200 Azure credit that they can use for paid Azure products during a 30-day trial period.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Once you use that $200 credit or reach your trial's end, Azure suspends your account unless you sign up for a paid account.</a:t>
            </a:r>
          </a:p>
        </p:txBody>
      </p:sp>
      <p:pic>
        <p:nvPicPr>
          <p:cNvPr id="10" name="Picture 9" descr="Screenshot of the Microsoft  Azure free account sign-up page.">
            <a:extLst>
              <a:ext uri="{FF2B5EF4-FFF2-40B4-BE49-F238E27FC236}">
                <a16:creationId xmlns:a16="http://schemas.microsoft.com/office/drawing/2014/main" id="{E497AB61-AA1F-4950-A83B-6775D6E289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2283" y="1266714"/>
            <a:ext cx="7083474" cy="5079909"/>
          </a:xfrm>
          <a:prstGeom prst="rect">
            <a:avLst/>
          </a:prstGeom>
        </p:spPr>
      </p:pic>
    </p:spTree>
    <p:extLst>
      <p:ext uri="{BB962C8B-B14F-4D97-AF65-F5344CB8AC3E}">
        <p14:creationId xmlns:p14="http://schemas.microsoft.com/office/powerpoint/2010/main" val="246075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Factors affecting costs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Three factors affect costs: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Resource Type: Costs are resource-specific, so the usage that a meter tracks and the number of meters associated with a resource depend on the resource type.</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Services: Azure usage rates and billing periods can differ between Enterprise, Web Direct, and CSP customers.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Location: The Azure infrastructure is globally distributed, and usage costs might vary between locations that offer particular Azure products, services, and resources.</a:t>
            </a:r>
          </a:p>
        </p:txBody>
      </p:sp>
      <p:pic>
        <p:nvPicPr>
          <p:cNvPr id="5" name="Picture 4" descr="Depicts a billing period, with a calendar, computer, and meter linked to illustrate correlation between the three">
            <a:extLst>
              <a:ext uri="{FF2B5EF4-FFF2-40B4-BE49-F238E27FC236}">
                <a16:creationId xmlns:a16="http://schemas.microsoft.com/office/drawing/2014/main" id="{AB6CF0A6-29F4-4557-A01E-DBE8D7201B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77557" y="4506137"/>
            <a:ext cx="2723202" cy="1756879"/>
          </a:xfrm>
          <a:prstGeom prst="rect">
            <a:avLst/>
          </a:prstGeom>
        </p:spPr>
      </p:pic>
    </p:spTree>
    <p:extLst>
      <p:ext uri="{BB962C8B-B14F-4D97-AF65-F5344CB8AC3E}">
        <p14:creationId xmlns:p14="http://schemas.microsoft.com/office/powerpoint/2010/main" val="489427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Zones for Billing Purposes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272" y="1321752"/>
            <a:ext cx="11282464" cy="1772588"/>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Bandwidth refers to data moving in and out of Azure datacenters. Some inbound data transfers are free, such as data going into Azure datacenters. For outbound data transfers—such as data going out of Azure datacenters—pricing is based on Zones. </a:t>
            </a: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272272" y="3094340"/>
            <a:ext cx="5945965" cy="3527458"/>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 zone is a geographical grouping of Azure Regions for billing purposes. Zones are:</a:t>
            </a:r>
          </a:p>
          <a:p>
            <a:pPr marL="0" indent="0">
              <a:buNone/>
            </a:pPr>
            <a:endParaRPr lang="en-IE" dirty="0"/>
          </a:p>
          <a:p>
            <a:pPr lvl="1"/>
            <a:r>
              <a:rPr lang="en-IE" sz="1800" dirty="0"/>
              <a:t>Zone 1. Includes West US, East US, West Europe, and others.</a:t>
            </a:r>
          </a:p>
          <a:p>
            <a:pPr lvl="1"/>
            <a:r>
              <a:rPr lang="en-IE" sz="1800" dirty="0"/>
              <a:t>Zone 2 . Includes Australia Central, Japan West, Central India, and others.</a:t>
            </a:r>
          </a:p>
          <a:p>
            <a:pPr lvl="1"/>
            <a:r>
              <a:rPr lang="en-IE" sz="1800" dirty="0"/>
              <a:t>Zone 3. Includes Brazil South only.</a:t>
            </a:r>
          </a:p>
          <a:p>
            <a:pPr lvl="1"/>
            <a:r>
              <a:rPr lang="en-IE" sz="1800" dirty="0"/>
              <a:t>DE Zone 1. Includes </a:t>
            </a:r>
            <a:r>
              <a:rPr lang="en-US" sz="1800" dirty="0"/>
              <a:t>Germany Central and Germany Northeast.</a:t>
            </a:r>
            <a:endParaRPr lang="en-IE" sz="2400" dirty="0"/>
          </a:p>
        </p:txBody>
      </p:sp>
      <p:pic>
        <p:nvPicPr>
          <p:cNvPr id="10" name="Picture 9" descr="Image of internet traffic travelling between two datacenters around a globe">
            <a:extLst>
              <a:ext uri="{FF2B5EF4-FFF2-40B4-BE49-F238E27FC236}">
                <a16:creationId xmlns:a16="http://schemas.microsoft.com/office/drawing/2014/main" id="{6FC2C5A8-AA4E-4CB6-8922-1854DDA756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7360" y="3162990"/>
            <a:ext cx="5686843" cy="2633414"/>
          </a:xfrm>
          <a:prstGeom prst="rect">
            <a:avLst/>
          </a:prstGeom>
        </p:spPr>
      </p:pic>
    </p:spTree>
    <p:extLst>
      <p:ext uri="{BB962C8B-B14F-4D97-AF65-F5344CB8AC3E}">
        <p14:creationId xmlns:p14="http://schemas.microsoft.com/office/powerpoint/2010/main" val="199437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fontScale="90000"/>
          </a:bodyPr>
          <a:lstStyle/>
          <a:p>
            <a:r>
              <a:rPr lang="en-US" dirty="0"/>
              <a:t>Pricing calculator</a:t>
            </a:r>
            <a:r>
              <a:rPr lang="en-IE" dirty="0"/>
              <a:t>cost of Azure products</a:t>
            </a:r>
            <a:br>
              <a:rPr lang="en-IE" dirty="0"/>
            </a:br>
            <a:r>
              <a:rPr lang="en-IE" dirty="0"/>
              <a:t>You choose the Azure products </a:t>
            </a:r>
            <a:endParaRPr lang="en-US"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79795" y="1779227"/>
            <a:ext cx="10753408" cy="1049740"/>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Helps you estimate the you need and configure them according to your specific requirements </a:t>
            </a:r>
          </a:p>
        </p:txBody>
      </p:sp>
      <p:sp>
        <p:nvSpPr>
          <p:cNvPr id="11" name="Text Placeholder 2">
            <a:extLst>
              <a:ext uri="{FF2B5EF4-FFF2-40B4-BE49-F238E27FC236}">
                <a16:creationId xmlns:a16="http://schemas.microsoft.com/office/drawing/2014/main" id="{0174B5C7-18BD-4BFA-8798-F7F08F558579}"/>
              </a:ext>
            </a:extLst>
          </p:cNvPr>
          <p:cNvSpPr txBox="1">
            <a:spLocks/>
          </p:cNvSpPr>
          <p:nvPr/>
        </p:nvSpPr>
        <p:spPr>
          <a:xfrm>
            <a:off x="379796" y="2913520"/>
            <a:ext cx="2921137" cy="3498765"/>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Azure provides a detailed estimate of the costs associated with your selections </a:t>
            </a:r>
            <a:r>
              <a:rPr lang="en-IE"/>
              <a:t>and configurations</a:t>
            </a:r>
            <a:endParaRPr lang="en-IE" dirty="0"/>
          </a:p>
        </p:txBody>
      </p:sp>
      <p:pic>
        <p:nvPicPr>
          <p:cNvPr id="6" name="Picture 5" descr="Pricing Calculator estimate image">
            <a:extLst>
              <a:ext uri="{FF2B5EF4-FFF2-40B4-BE49-F238E27FC236}">
                <a16:creationId xmlns:a16="http://schemas.microsoft.com/office/drawing/2014/main" id="{D979213D-22ED-46D3-AB60-9BFAE2E6F9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6612" y="2461718"/>
            <a:ext cx="8004355" cy="3950567"/>
          </a:xfrm>
          <a:prstGeom prst="rect">
            <a:avLst/>
          </a:prstGeom>
        </p:spPr>
      </p:pic>
    </p:spTree>
    <p:extLst>
      <p:ext uri="{BB962C8B-B14F-4D97-AF65-F5344CB8AC3E}">
        <p14:creationId xmlns:p14="http://schemas.microsoft.com/office/powerpoint/2010/main" val="3910245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Total cost of ownership (TCO) calculator</a:t>
            </a:r>
            <a:endParaRPr lang="en-US"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88698" y="1308348"/>
            <a:ext cx="10921259" cy="2298412"/>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 tool that you use to estimate cost savings you can realize by migrating to Azure</a:t>
            </a:r>
          </a:p>
          <a:p>
            <a:r>
              <a:rPr lang="en-IE" dirty="0"/>
              <a:t>A report compares the costs of on-premises infrastructures with the costs of using Azure products and services to host infrastructure in the cloud</a:t>
            </a:r>
          </a:p>
        </p:txBody>
      </p:sp>
      <p:pic>
        <p:nvPicPr>
          <p:cNvPr id="8" name="Picture 7" descr="Two TCO pie charts. One for total on-premises cost of $30,702,495 and one for Azure cost of $595,618">
            <a:extLst>
              <a:ext uri="{FF2B5EF4-FFF2-40B4-BE49-F238E27FC236}">
                <a16:creationId xmlns:a16="http://schemas.microsoft.com/office/drawing/2014/main" id="{551694CC-B9DD-452C-8C49-3650FC69AE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2173" y="3124441"/>
            <a:ext cx="7300048" cy="3160386"/>
          </a:xfrm>
          <a:prstGeom prst="rect">
            <a:avLst/>
          </a:prstGeom>
        </p:spPr>
      </p:pic>
    </p:spTree>
    <p:extLst>
      <p:ext uri="{BB962C8B-B14F-4D97-AF65-F5344CB8AC3E}">
        <p14:creationId xmlns:p14="http://schemas.microsoft.com/office/powerpoint/2010/main" val="376516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Minimizing costs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272" y="1367630"/>
            <a:ext cx="10943250" cy="5522502"/>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The following best practice guidelines can help minimize your Azure costs:</a:t>
            </a:r>
          </a:p>
          <a:p>
            <a:r>
              <a:rPr lang="en-US" dirty="0"/>
              <a:t>Perform cost analyses. Use t</a:t>
            </a:r>
            <a:r>
              <a:rPr lang="en-IE" dirty="0"/>
              <a:t>he Azure Pricing and TCO calculators</a:t>
            </a:r>
            <a:endParaRPr lang="en-US" dirty="0"/>
          </a:p>
          <a:p>
            <a:r>
              <a:rPr lang="en-IE" dirty="0"/>
              <a:t>Monitor usage with Azure Advisor. Implement recommendations </a:t>
            </a:r>
          </a:p>
          <a:p>
            <a:r>
              <a:rPr lang="en-US" dirty="0"/>
              <a:t>Use spending limits. Use via free</a:t>
            </a:r>
            <a:r>
              <a:rPr lang="en-IE" dirty="0"/>
              <a:t> trial customers and some credit-based Azure subscriptions</a:t>
            </a:r>
            <a:endParaRPr lang="en-US" dirty="0"/>
          </a:p>
          <a:p>
            <a:r>
              <a:rPr lang="en-US" dirty="0"/>
              <a:t>Use Azure Reservations. </a:t>
            </a:r>
            <a:r>
              <a:rPr lang="en-IE" dirty="0"/>
              <a:t>To get a discount, reserve products and resources by paying in advance. Prepay for 1 or 3 years, and achieve up to 72% savings over pay-as-you-go costs</a:t>
            </a:r>
          </a:p>
          <a:p>
            <a:r>
              <a:rPr lang="en-IE" dirty="0"/>
              <a:t>Choose low-cost locations and regions. If possible, use low-cost locations</a:t>
            </a:r>
          </a:p>
          <a:p>
            <a:r>
              <a:rPr lang="en-IE" dirty="0"/>
              <a:t>Apply tags to identify cost owners. Identify usage owners with tags</a:t>
            </a:r>
          </a:p>
        </p:txBody>
      </p:sp>
    </p:spTree>
    <p:extLst>
      <p:ext uri="{BB962C8B-B14F-4D97-AF65-F5344CB8AC3E}">
        <p14:creationId xmlns:p14="http://schemas.microsoft.com/office/powerpoint/2010/main" val="558843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Cost Management</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272" y="1161476"/>
            <a:ext cx="5452231" cy="1602908"/>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Azure Cost Management is an Azure product that provides a set of tools for monitoring, allocating, and optimizing Azure costs</a:t>
            </a:r>
          </a:p>
        </p:txBody>
      </p:sp>
      <p:sp>
        <p:nvSpPr>
          <p:cNvPr id="6" name="Text Placeholder 2">
            <a:extLst>
              <a:ext uri="{FF2B5EF4-FFF2-40B4-BE49-F238E27FC236}">
                <a16:creationId xmlns:a16="http://schemas.microsoft.com/office/drawing/2014/main" id="{71CBB136-5511-46A9-BDA9-747F97E9A4DF}"/>
              </a:ext>
            </a:extLst>
          </p:cNvPr>
          <p:cNvSpPr txBox="1">
            <a:spLocks/>
          </p:cNvSpPr>
          <p:nvPr/>
        </p:nvSpPr>
        <p:spPr>
          <a:xfrm>
            <a:off x="6571038" y="1161476"/>
            <a:ext cx="5498069" cy="5171007"/>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Reporting. Generate reports </a:t>
            </a:r>
          </a:p>
          <a:p>
            <a:r>
              <a:rPr lang="en-IE" dirty="0"/>
              <a:t>Data enrichment. Improve accountability by categorizing resources with tags </a:t>
            </a:r>
          </a:p>
          <a:p>
            <a:r>
              <a:rPr lang="en-IE" dirty="0"/>
              <a:t>Budgets. Monitor resource demand trends, consumption rates, and cost patterns</a:t>
            </a:r>
          </a:p>
          <a:p>
            <a:r>
              <a:rPr lang="en-IE" dirty="0"/>
              <a:t>Alerting. Get alerts based on your cost and usage budgets</a:t>
            </a:r>
          </a:p>
          <a:p>
            <a:r>
              <a:rPr lang="en-IE" dirty="0"/>
              <a:t>Recommendations. Receive recommendations to eliminate idle resources and to optimize provisioned Azure resources</a:t>
            </a:r>
          </a:p>
        </p:txBody>
      </p:sp>
      <p:pic>
        <p:nvPicPr>
          <p:cNvPr id="8" name="Picture 7" descr="Azure Cost Management portal displays a company's cost analysis by meter category, resource location, and resource group name.">
            <a:extLst>
              <a:ext uri="{FF2B5EF4-FFF2-40B4-BE49-F238E27FC236}">
                <a16:creationId xmlns:a16="http://schemas.microsoft.com/office/drawing/2014/main" id="{57EBC4A5-0B51-4A04-8A99-3CAB50BC04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843" y="2306858"/>
            <a:ext cx="5874380" cy="4591761"/>
          </a:xfrm>
          <a:prstGeom prst="rect">
            <a:avLst/>
          </a:prstGeom>
        </p:spPr>
      </p:pic>
    </p:spTree>
    <p:extLst>
      <p:ext uri="{BB962C8B-B14F-4D97-AF65-F5344CB8AC3E}">
        <p14:creationId xmlns:p14="http://schemas.microsoft.com/office/powerpoint/2010/main" val="2088702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C0BDBF8-D4FD-4FEF-B838-C5BBB4E9E831}"/>
              </a:ext>
            </a:extLst>
          </p:cNvPr>
          <p:cNvSpPr>
            <a:spLocks noGrp="1"/>
          </p:cNvSpPr>
          <p:nvPr>
            <p:ph type="title"/>
          </p:nvPr>
        </p:nvSpPr>
        <p:spPr/>
        <p:txBody>
          <a:bodyPr/>
          <a:lstStyle/>
          <a:p>
            <a:r>
              <a:rPr lang="en-US" dirty="0"/>
              <a:t>Support options available with Azure</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808887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Support plan options</a:t>
            </a: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420257" y="1409769"/>
            <a:ext cx="10638914" cy="5047485"/>
          </a:xfrm>
          <a:prstGeom prst="rect">
            <a:avLst/>
          </a:prstGeom>
        </p:spPr>
        <p:txBody>
          <a:bodyPr vert="horz" wrap="square" lIns="93260" tIns="46630" rIns="93260" bIns="46630" rtlCol="0">
            <a:noAutofit/>
          </a:bodyPr>
          <a:lstStyle>
            <a:defPPr>
              <a:defRPr lang="en-US"/>
            </a:defPPr>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Every Azure subscription includes:</a:t>
            </a:r>
          </a:p>
          <a:p>
            <a:pPr lvl="1"/>
            <a:r>
              <a:rPr lang="en-IE" sz="2000" dirty="0"/>
              <a:t>Free access to billing and subscription support</a:t>
            </a:r>
          </a:p>
          <a:p>
            <a:pPr lvl="1"/>
            <a:r>
              <a:rPr lang="en-IE" sz="2000" dirty="0"/>
              <a:t>Azure products and services documentation</a:t>
            </a:r>
          </a:p>
          <a:p>
            <a:pPr lvl="1"/>
            <a:r>
              <a:rPr lang="en-IE" sz="2000" dirty="0"/>
              <a:t>Online self-help documentation</a:t>
            </a:r>
          </a:p>
          <a:p>
            <a:pPr lvl="1"/>
            <a:r>
              <a:rPr lang="en-IE" sz="2000" dirty="0"/>
              <a:t>Community support forums</a:t>
            </a:r>
            <a:endParaRPr lang="en-IE" dirty="0"/>
          </a:p>
          <a:p>
            <a:r>
              <a:rPr lang="en-US" dirty="0"/>
              <a:t>Paid Azure support plans:</a:t>
            </a:r>
          </a:p>
          <a:p>
            <a:pPr lvl="1"/>
            <a:r>
              <a:rPr lang="en-US" sz="2000" dirty="0"/>
              <a:t>Developer. For </a:t>
            </a:r>
            <a:r>
              <a:rPr lang="en-IE" sz="2000" dirty="0"/>
              <a:t>Azure use in trial and nonproduction environments </a:t>
            </a:r>
            <a:endParaRPr lang="en-US" sz="2000" dirty="0"/>
          </a:p>
          <a:p>
            <a:pPr lvl="1"/>
            <a:r>
              <a:rPr lang="en-US" sz="2000" dirty="0"/>
              <a:t>Standard. </a:t>
            </a:r>
            <a:r>
              <a:rPr lang="en-IE" sz="2000" dirty="0"/>
              <a:t>Appropriate for Azure use in production environments</a:t>
            </a:r>
            <a:endParaRPr lang="en-US" sz="2000" dirty="0"/>
          </a:p>
          <a:p>
            <a:pPr lvl="1"/>
            <a:r>
              <a:rPr lang="en-US" sz="2000" dirty="0"/>
              <a:t>Professional Direct. </a:t>
            </a:r>
            <a:r>
              <a:rPr lang="en-IE" sz="2000" dirty="0"/>
              <a:t>Appropriate for organizations with business-critical dependence on Azure</a:t>
            </a:r>
            <a:endParaRPr lang="en-US" sz="2000" dirty="0"/>
          </a:p>
          <a:p>
            <a:pPr lvl="1"/>
            <a:r>
              <a:rPr lang="en-US" sz="2000" dirty="0"/>
              <a:t>Premier. I</a:t>
            </a:r>
            <a:r>
              <a:rPr lang="en-IE" sz="2000" dirty="0"/>
              <a:t>deal for organizations with substantial dependence on Microsoft products, including Azure.</a:t>
            </a:r>
          </a:p>
          <a:p>
            <a:endParaRPr lang="en-IE" dirty="0"/>
          </a:p>
        </p:txBody>
      </p:sp>
    </p:spTree>
    <p:extLst>
      <p:ext uri="{BB962C8B-B14F-4D97-AF65-F5344CB8AC3E}">
        <p14:creationId xmlns:p14="http://schemas.microsoft.com/office/powerpoint/2010/main" val="2398641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Opening a support ticket</a:t>
            </a:r>
          </a:p>
        </p:txBody>
      </p:sp>
      <p:sp>
        <p:nvSpPr>
          <p:cNvPr id="4" name="Textplatzhalter 3">
            <a:extLst>
              <a:ext uri="{FF2B5EF4-FFF2-40B4-BE49-F238E27FC236}">
                <a16:creationId xmlns:a16="http://schemas.microsoft.com/office/drawing/2014/main" id="{B631A355-C20D-41A5-8C6F-B56DB1D88ACB}"/>
              </a:ext>
            </a:extLst>
          </p:cNvPr>
          <p:cNvSpPr>
            <a:spLocks noGrp="1"/>
          </p:cNvSpPr>
          <p:nvPr>
            <p:ph type="body" sz="quarter" idx="10"/>
          </p:nvPr>
        </p:nvSpPr>
        <p:spPr>
          <a:xfrm>
            <a:off x="311488" y="1367630"/>
            <a:ext cx="9573491" cy="3266663"/>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Request assistance for an Azure issue from the Azure support team</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To open a support ticket:</a:t>
            </a:r>
          </a:p>
          <a:p>
            <a:pPr lvl="1"/>
            <a:r>
              <a:rPr lang="en-IE" sz="2000" dirty="0"/>
              <a:t>Sign in to the Azure portal.</a:t>
            </a:r>
          </a:p>
          <a:p>
            <a:pPr lvl="1"/>
            <a:r>
              <a:rPr lang="en-IE" sz="2000" dirty="0"/>
              <a:t>Choose Help + support from the left navigation menu.</a:t>
            </a:r>
          </a:p>
          <a:p>
            <a:pPr lvl="1"/>
            <a:r>
              <a:rPr lang="en-US" sz="2000" dirty="0"/>
              <a:t>From the </a:t>
            </a:r>
            <a:r>
              <a:rPr lang="en-IE" sz="2000" dirty="0"/>
              <a:t>Help + Support blade, </a:t>
            </a:r>
            <a:r>
              <a:rPr lang="en-US" sz="2000" dirty="0"/>
              <a:t>select New support request, fill in the required details, and then click Create to submit the support request.</a:t>
            </a:r>
            <a:endParaRPr lang="en-IE" sz="2000" dirty="0"/>
          </a:p>
          <a:p>
            <a:pPr defTabSz="914400">
              <a:lnSpc>
                <a:spcPct val="150000"/>
              </a:lnSpc>
              <a:spcBef>
                <a:spcPts val="0"/>
              </a:spcBef>
              <a:buFont typeface="Arial" panose="020B0604020202020204" pitchFamily="34" charset="0"/>
              <a:buChar char="•"/>
            </a:pPr>
            <a:r>
              <a:rPr lang="en-IE" sz="2000" dirty="0">
                <a:solidFill>
                  <a:schemeClr val="tx1"/>
                </a:solidFill>
                <a:latin typeface="+mn-lt"/>
              </a:rPr>
              <a:t>You can also Monitor a support request in the </a:t>
            </a:r>
            <a:r>
              <a:rPr lang="en-US" sz="2000" dirty="0">
                <a:solidFill>
                  <a:schemeClr val="tx1"/>
                </a:solidFill>
                <a:latin typeface="+mn-lt"/>
              </a:rPr>
              <a:t>Help + support blade</a:t>
            </a:r>
          </a:p>
          <a:p>
            <a:pPr defTabSz="914400">
              <a:lnSpc>
                <a:spcPct val="150000"/>
              </a:lnSpc>
              <a:spcBef>
                <a:spcPts val="0"/>
              </a:spcBef>
              <a:buFont typeface="Arial" panose="020B0604020202020204" pitchFamily="34" charset="0"/>
              <a:buChar char="•"/>
            </a:pPr>
            <a:endParaRPr lang="de-DE" sz="2000" dirty="0">
              <a:solidFill>
                <a:schemeClr val="tx1"/>
              </a:solidFill>
              <a:latin typeface="+mn-lt"/>
            </a:endParaRP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798631" y="1648951"/>
            <a:ext cx="10131707" cy="4208453"/>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856" dirty="0"/>
          </a:p>
        </p:txBody>
      </p:sp>
    </p:spTree>
    <p:extLst>
      <p:ext uri="{BB962C8B-B14F-4D97-AF65-F5344CB8AC3E}">
        <p14:creationId xmlns:p14="http://schemas.microsoft.com/office/powerpoint/2010/main" val="2166617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20DBAAE-71E2-4643-A8E2-351B9FBB1B35}"/>
              </a:ext>
            </a:extLst>
          </p:cNvPr>
          <p:cNvSpPr>
            <a:spLocks noGrp="1"/>
          </p:cNvSpPr>
          <p:nvPr>
            <p:ph type="title"/>
          </p:nvPr>
        </p:nvSpPr>
        <p:spPr/>
        <p:txBody>
          <a:bodyPr/>
          <a:lstStyle/>
          <a:p>
            <a:r>
              <a:rPr lang="en-US" dirty="0"/>
              <a:t>Learning objectives</a:t>
            </a:r>
          </a:p>
        </p:txBody>
      </p:sp>
      <p:pic>
        <p:nvPicPr>
          <p:cNvPr id="4" name="Picture 3">
            <a:extLst>
              <a:ext uri="{FF2B5EF4-FFF2-40B4-BE49-F238E27FC236}">
                <a16:creationId xmlns:a16="http://schemas.microsoft.com/office/drawing/2014/main" id="{58970BE0-95C4-4654-9BC3-4BE3B502B17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2014993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Alternative support channels</a:t>
            </a: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367707" y="1440896"/>
            <a:ext cx="10839212" cy="3689997"/>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0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Other support channels available outside of the Azure official support plans: </a:t>
            </a:r>
          </a:p>
          <a:p>
            <a:pPr lvl="1"/>
            <a:r>
              <a:rPr lang="en-IE" dirty="0">
                <a:hlinkClick r:id="rId3"/>
              </a:rPr>
              <a:t>Azure </a:t>
            </a:r>
            <a:r>
              <a:rPr lang="en-IE">
                <a:hlinkClick r:id="rId3"/>
              </a:rPr>
              <a:t>community support</a:t>
            </a:r>
            <a:r>
              <a:rPr lang="en-IE" dirty="0"/>
              <a:t>.</a:t>
            </a:r>
          </a:p>
          <a:p>
            <a:pPr lvl="1"/>
            <a:r>
              <a:rPr lang="en-US">
                <a:hlinkClick r:id="rId4"/>
              </a:rPr>
              <a:t>stack overflow</a:t>
            </a:r>
            <a:r>
              <a:rPr lang="en-US" dirty="0"/>
              <a:t> </a:t>
            </a:r>
          </a:p>
          <a:p>
            <a:pPr lvl="1"/>
            <a:r>
              <a:rPr lang="en-US" dirty="0"/>
              <a:t>Azure Feedback Forums </a:t>
            </a:r>
            <a:r>
              <a:rPr lang="en-US"/>
              <a:t>at </a:t>
            </a:r>
            <a:r>
              <a:rPr lang="en-US" dirty="0">
                <a:hlinkClick r:id="rId5"/>
              </a:rPr>
              <a:t>Microsoft Azure </a:t>
            </a:r>
            <a:r>
              <a:rPr lang="en-US">
                <a:hlinkClick r:id="rId5"/>
              </a:rPr>
              <a:t>general feedback</a:t>
            </a:r>
            <a:r>
              <a:rPr lang="en-US" dirty="0"/>
              <a:t> </a:t>
            </a:r>
          </a:p>
          <a:p>
            <a:pPr lvl="1"/>
            <a:r>
              <a:rPr lang="en-US" dirty="0"/>
              <a:t>Twitter</a:t>
            </a:r>
            <a:r>
              <a:rPr lang="en-US"/>
              <a:t>. </a:t>
            </a:r>
            <a:r>
              <a:rPr lang="en-IE"/>
              <a:t>Tweet </a:t>
            </a:r>
            <a:r>
              <a:rPr lang="en-IE">
                <a:hlinkClick r:id="rId6"/>
              </a:rPr>
              <a:t>@AzureSupport</a:t>
            </a:r>
            <a:r>
              <a:rPr lang="en-IE" dirty="0"/>
              <a:t> to get answers and support </a:t>
            </a:r>
          </a:p>
          <a:p>
            <a:endParaRPr lang="en-IE" dirty="0"/>
          </a:p>
        </p:txBody>
      </p:sp>
    </p:spTree>
    <p:extLst>
      <p:ext uri="{BB962C8B-B14F-4D97-AF65-F5344CB8AC3E}">
        <p14:creationId xmlns:p14="http://schemas.microsoft.com/office/powerpoint/2010/main" val="1957473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Knowledge Center</a:t>
            </a:r>
          </a:p>
        </p:txBody>
      </p:sp>
      <p:sp>
        <p:nvSpPr>
          <p:cNvPr id="4" name="Textplatzhalter 3">
            <a:extLst>
              <a:ext uri="{FF2B5EF4-FFF2-40B4-BE49-F238E27FC236}">
                <a16:creationId xmlns:a16="http://schemas.microsoft.com/office/drawing/2014/main" id="{97E79CD3-49E9-4440-A498-911082305053}"/>
              </a:ext>
            </a:extLst>
          </p:cNvPr>
          <p:cNvSpPr>
            <a:spLocks noGrp="1"/>
          </p:cNvSpPr>
          <p:nvPr>
            <p:ph type="body" sz="quarter" idx="10"/>
          </p:nvPr>
        </p:nvSpPr>
        <p:spPr>
          <a:xfrm>
            <a:off x="274702" y="1367630"/>
            <a:ext cx="11888787" cy="5613845"/>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Azure </a:t>
            </a:r>
            <a:r>
              <a:rPr lang="en-IE" sz="2000">
                <a:solidFill>
                  <a:schemeClr val="tx1"/>
                </a:solidFill>
                <a:latin typeface="+mn-lt"/>
              </a:rPr>
              <a:t>Knowledge Center </a:t>
            </a:r>
            <a:r>
              <a:rPr lang="en-IE" sz="2000" dirty="0">
                <a:solidFill>
                  <a:schemeClr val="tx1"/>
                </a:solidFill>
                <a:latin typeface="+mn-lt"/>
              </a:rPr>
              <a:t>is a searchable database that contains support questions and answers from a community of Azure experts, developers, customers, and users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Browse through all answers within the Azure </a:t>
            </a:r>
            <a:r>
              <a:rPr lang="en-IE" sz="2000">
                <a:solidFill>
                  <a:schemeClr val="tx1"/>
                </a:solidFill>
                <a:latin typeface="+mn-lt"/>
              </a:rPr>
              <a:t>Knowledge Center</a:t>
            </a:r>
            <a:r>
              <a:rPr lang="en-IE" sz="2000" dirty="0">
                <a:solidFill>
                  <a:schemeClr val="tx1"/>
                </a:solidFill>
                <a:latin typeface="+mn-lt"/>
              </a:rPr>
              <a:t> by entering keyword search terms into the text-entry field and further refine your search results by selecting products or tags from the dropdown lists</a:t>
            </a:r>
          </a:p>
          <a:p>
            <a:pPr defTabSz="914400">
              <a:lnSpc>
                <a:spcPct val="150000"/>
              </a:lnSpc>
              <a:spcBef>
                <a:spcPts val="0"/>
              </a:spcBef>
              <a:buFont typeface="Arial" panose="020B0604020202020204" pitchFamily="34" charset="0"/>
              <a:buChar char="•"/>
            </a:pPr>
            <a:r>
              <a:rPr lang="en-IE" sz="2000">
                <a:solidFill>
                  <a:schemeClr val="tx1"/>
                </a:solidFill>
                <a:latin typeface="+mn-lt"/>
              </a:rPr>
              <a:t>See </a:t>
            </a:r>
            <a:r>
              <a:rPr lang="en-IE" sz="2000" dirty="0">
                <a:solidFill>
                  <a:schemeClr val="tx1"/>
                </a:solidFill>
                <a:latin typeface="+mn-lt"/>
                <a:hlinkClick r:id="rId3"/>
              </a:rPr>
              <a:t>Azure </a:t>
            </a:r>
            <a:r>
              <a:rPr lang="en-IE" sz="2000">
                <a:solidFill>
                  <a:schemeClr val="tx1"/>
                </a:solidFill>
                <a:latin typeface="+mn-lt"/>
                <a:hlinkClick r:id="rId3"/>
              </a:rPr>
              <a:t>Knowledge Center</a:t>
            </a:r>
            <a:r>
              <a:rPr lang="en-IE" sz="2000" dirty="0">
                <a:solidFill>
                  <a:schemeClr val="tx1"/>
                </a:solidFill>
                <a:latin typeface="+mn-lt"/>
              </a:rPr>
              <a:t> for more information</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a:p>
            <a:pPr defTabSz="914400">
              <a:lnSpc>
                <a:spcPct val="150000"/>
              </a:lnSpc>
              <a:spcBef>
                <a:spcPts val="0"/>
              </a:spcBef>
              <a:buFont typeface="Arial" panose="020B0604020202020204" pitchFamily="34" charset="0"/>
              <a:buChar char="•"/>
            </a:pPr>
            <a:endParaRPr lang="de-DE" sz="2000" dirty="0">
              <a:solidFill>
                <a:schemeClr val="tx1"/>
              </a:solidFill>
              <a:latin typeface="+mn-lt"/>
            </a:endParaRPr>
          </a:p>
        </p:txBody>
      </p:sp>
      <p:sp>
        <p:nvSpPr>
          <p:cNvPr id="8" name="Text Placeholder 2">
            <a:extLst>
              <a:ext uri="{FF2B5EF4-FFF2-40B4-BE49-F238E27FC236}">
                <a16:creationId xmlns:a16="http://schemas.microsoft.com/office/drawing/2014/main" id="{429FC363-ABA7-492E-BDA0-6E8D562AB423}"/>
              </a:ext>
            </a:extLst>
          </p:cNvPr>
          <p:cNvSpPr txBox="1">
            <a:spLocks/>
          </p:cNvSpPr>
          <p:nvPr/>
        </p:nvSpPr>
        <p:spPr>
          <a:xfrm>
            <a:off x="855768" y="1832239"/>
            <a:ext cx="10782076" cy="3330046"/>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E" sz="2856" dirty="0"/>
          </a:p>
        </p:txBody>
      </p:sp>
    </p:spTree>
    <p:extLst>
      <p:ext uri="{BB962C8B-B14F-4D97-AF65-F5344CB8AC3E}">
        <p14:creationId xmlns:p14="http://schemas.microsoft.com/office/powerpoint/2010/main" val="190853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2BB83F0-F045-4866-91F6-DBEEDB393B8F}"/>
              </a:ext>
            </a:extLst>
          </p:cNvPr>
          <p:cNvSpPr>
            <a:spLocks noGrp="1"/>
          </p:cNvSpPr>
          <p:nvPr>
            <p:ph type="title"/>
          </p:nvPr>
        </p:nvSpPr>
        <p:spPr/>
        <p:txBody>
          <a:bodyPr/>
          <a:lstStyle/>
          <a:p>
            <a:r>
              <a:rPr lang="en-US" dirty="0"/>
              <a:t>Azure SLAs</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100751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Service Level Agreements  (SLAs)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SLAs document the specific terms that define Azure performance standards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272986" y="2387886"/>
            <a:ext cx="6589048" cy="3066234"/>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buClr>
                <a:srgbClr val="002050"/>
              </a:buClr>
              <a:buSzPct val="90000"/>
            </a:pPr>
            <a:r>
              <a:rPr lang="en-IE" sz="2000" dirty="0"/>
              <a:t>SLAs define Microsoft’s commitment to an Azure service or product</a:t>
            </a:r>
          </a:p>
          <a:p>
            <a:pPr>
              <a:lnSpc>
                <a:spcPct val="150000"/>
              </a:lnSpc>
              <a:spcBef>
                <a:spcPts val="0"/>
              </a:spcBef>
              <a:buClr>
                <a:srgbClr val="002050"/>
              </a:buClr>
              <a:buSzPct val="90000"/>
            </a:pPr>
            <a:r>
              <a:rPr lang="en-IE" sz="2000" dirty="0"/>
              <a:t>Individual SLAs are available for each Azure product and service</a:t>
            </a:r>
          </a:p>
          <a:p>
            <a:pPr>
              <a:lnSpc>
                <a:spcPct val="150000"/>
              </a:lnSpc>
              <a:spcBef>
                <a:spcPts val="0"/>
              </a:spcBef>
              <a:buClr>
                <a:srgbClr val="002050"/>
              </a:buClr>
              <a:buSzPct val="90000"/>
            </a:pPr>
            <a:r>
              <a:rPr lang="en-IE" sz="2000" dirty="0"/>
              <a:t>SLAs also define what happens if a service or product fails to meet the designated availability commitments</a:t>
            </a:r>
          </a:p>
        </p:txBody>
      </p:sp>
      <p:pic>
        <p:nvPicPr>
          <p:cNvPr id="5" name="Picture 4" descr="Service Level Agreement icon">
            <a:extLst>
              <a:ext uri="{FF2B5EF4-FFF2-40B4-BE49-F238E27FC236}">
                <a16:creationId xmlns:a16="http://schemas.microsoft.com/office/drawing/2014/main" id="{6B5154FE-5C6F-496F-A70C-198D03377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6200" y="2521792"/>
            <a:ext cx="4794287" cy="2695271"/>
          </a:xfrm>
          <a:prstGeom prst="rect">
            <a:avLst/>
          </a:prstGeom>
        </p:spPr>
      </p:pic>
    </p:spTree>
    <p:extLst>
      <p:ext uri="{BB962C8B-B14F-4D97-AF65-F5344CB8AC3E}">
        <p14:creationId xmlns:p14="http://schemas.microsoft.com/office/powerpoint/2010/main" val="3191687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IE" dirty="0"/>
              <a:t>SLAs for Azure products and services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Three key characteristics of SLAs for Azure products and services:</a:t>
            </a:r>
          </a:p>
          <a:p>
            <a:pPr marL="685800" lvl="1" defTabSz="914400">
              <a:spcBef>
                <a:spcPts val="500"/>
              </a:spcBef>
              <a:buFont typeface="Arial" panose="020B0604020202020204" pitchFamily="34" charset="0"/>
              <a:buChar char="•"/>
            </a:pPr>
            <a:r>
              <a:rPr lang="en-IE" sz="2000" dirty="0">
                <a:solidFill>
                  <a:schemeClr val="tx1"/>
                </a:solidFill>
              </a:rPr>
              <a:t>Performance targets, uptime and connectivity guarantees: Uptime or connectivity rates, such as availability </a:t>
            </a:r>
          </a:p>
          <a:p>
            <a:pPr marL="685800" lvl="1" defTabSz="914400">
              <a:spcBef>
                <a:spcPts val="500"/>
              </a:spcBef>
              <a:buFont typeface="Arial" panose="020B0604020202020204" pitchFamily="34" charset="0"/>
              <a:buChar char="•"/>
            </a:pPr>
            <a:r>
              <a:rPr lang="en-IE" sz="2000" dirty="0">
                <a:solidFill>
                  <a:schemeClr val="tx1"/>
                </a:solidFill>
              </a:rPr>
              <a:t>Performance targets range: Typical SLAs specify performance-target commitments ranging from 99.9 percent (three nines) to 99.99 percent (four nines)</a:t>
            </a:r>
          </a:p>
          <a:p>
            <a:pPr marL="685800" lvl="1" defTabSz="914400">
              <a:spcBef>
                <a:spcPts val="500"/>
              </a:spcBef>
              <a:buFont typeface="Arial" panose="020B0604020202020204" pitchFamily="34" charset="0"/>
              <a:buChar char="•"/>
            </a:pPr>
            <a:r>
              <a:rPr lang="en-IE" sz="2000" dirty="0">
                <a:solidFill>
                  <a:schemeClr val="tx1"/>
                </a:solidFill>
              </a:rPr>
              <a:t>Service credits: Percentage of the applicable monthly service fees credited to you if a service fails to meet ALS uptime guarantee</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For more information about specific Azure SLAs for individual products and services, see </a:t>
            </a:r>
            <a:r>
              <a:rPr lang="en-IE" sz="2000" dirty="0">
                <a:solidFill>
                  <a:schemeClr val="tx1"/>
                </a:solidFill>
                <a:latin typeface="+mn-lt"/>
                <a:hlinkClick r:id="rId3"/>
              </a:rPr>
              <a:t>Service Level Agreements</a:t>
            </a:r>
            <a:endParaRPr lang="en-IE" sz="2000" dirty="0">
              <a:solidFill>
                <a:schemeClr val="tx1"/>
              </a:solidFill>
              <a:latin typeface="+mn-lt"/>
            </a:endParaRPr>
          </a:p>
        </p:txBody>
      </p:sp>
    </p:spTree>
    <p:extLst>
      <p:ext uri="{BB962C8B-B14F-4D97-AF65-F5344CB8AC3E}">
        <p14:creationId xmlns:p14="http://schemas.microsoft.com/office/powerpoint/2010/main" val="2842458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Composite SLAs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At the time of this writing, an App Service web app that writes to Azure SQL Database has the following SLAs:</a:t>
            </a:r>
          </a:p>
          <a:p>
            <a:pPr marL="685800" lvl="1" defTabSz="914400">
              <a:spcBef>
                <a:spcPts val="500"/>
              </a:spcBef>
              <a:buFont typeface="Arial" panose="020B0604020202020204" pitchFamily="34" charset="0"/>
              <a:buChar char="•"/>
            </a:pPr>
            <a:r>
              <a:rPr lang="en-IE" sz="2000" dirty="0">
                <a:solidFill>
                  <a:schemeClr val="tx1"/>
                </a:solidFill>
              </a:rPr>
              <a:t>App Service Web Apps is 99.95 percent</a:t>
            </a:r>
          </a:p>
          <a:p>
            <a:pPr marL="685800" lvl="1" defTabSz="914400">
              <a:spcBef>
                <a:spcPts val="500"/>
              </a:spcBef>
              <a:buFont typeface="Arial" panose="020B0604020202020204" pitchFamily="34" charset="0"/>
              <a:buChar char="•"/>
            </a:pPr>
            <a:r>
              <a:rPr lang="en-IE" sz="2000" dirty="0">
                <a:solidFill>
                  <a:schemeClr val="tx1"/>
                </a:solidFill>
              </a:rPr>
              <a:t>SQL Database is 99.99 percent</a:t>
            </a:r>
          </a:p>
        </p:txBody>
      </p:sp>
      <p:sp>
        <p:nvSpPr>
          <p:cNvPr id="8" name="Text Placeholder 2">
            <a:extLst>
              <a:ext uri="{FF2B5EF4-FFF2-40B4-BE49-F238E27FC236}">
                <a16:creationId xmlns:a16="http://schemas.microsoft.com/office/drawing/2014/main" id="{FC25DF24-A46A-4799-B747-8FF89D8DDC90}"/>
              </a:ext>
            </a:extLst>
          </p:cNvPr>
          <p:cNvSpPr txBox="1">
            <a:spLocks/>
          </p:cNvSpPr>
          <p:nvPr/>
        </p:nvSpPr>
        <p:spPr>
          <a:xfrm>
            <a:off x="720787" y="3426957"/>
            <a:ext cx="4129737" cy="2397723"/>
          </a:xfrm>
          <a:prstGeom prst="rect">
            <a:avLst/>
          </a:prstGeom>
        </p:spPr>
        <p:txBody>
          <a:bodyPr vert="horz" lIns="93260" tIns="46630" rIns="93260" bIns="4663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2050"/>
              </a:buClr>
              <a:buSzPct val="90000"/>
            </a:pPr>
            <a:r>
              <a:rPr lang="en-IE" sz="2000" dirty="0"/>
              <a:t>Question: What is the maximum downtime you would expect for this application?</a:t>
            </a:r>
          </a:p>
          <a:p>
            <a:pPr>
              <a:buClr>
                <a:srgbClr val="002050"/>
              </a:buClr>
              <a:buSzPct val="90000"/>
            </a:pPr>
            <a:r>
              <a:rPr lang="en-IE" sz="2000" dirty="0"/>
              <a:t>Answer: The composite SLA for this application is 99.95% × 99.99% = 99.94%.</a:t>
            </a:r>
          </a:p>
          <a:p>
            <a:endParaRPr lang="en-IE" sz="2856" dirty="0"/>
          </a:p>
        </p:txBody>
      </p:sp>
      <p:sp>
        <p:nvSpPr>
          <p:cNvPr id="10" name="Text Placeholder 2">
            <a:extLst>
              <a:ext uri="{FF2B5EF4-FFF2-40B4-BE49-F238E27FC236}">
                <a16:creationId xmlns:a16="http://schemas.microsoft.com/office/drawing/2014/main" id="{3C6D5B5D-DB9C-4697-B81A-31B079B123F9}"/>
              </a:ext>
            </a:extLst>
          </p:cNvPr>
          <p:cNvSpPr txBox="1">
            <a:spLocks/>
          </p:cNvSpPr>
          <p:nvPr/>
        </p:nvSpPr>
        <p:spPr>
          <a:xfrm>
            <a:off x="392973" y="5641266"/>
            <a:ext cx="11125793" cy="828853"/>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2050"/>
              </a:buClr>
              <a:buSzPct val="90000"/>
            </a:pPr>
            <a:r>
              <a:rPr lang="en-IE" sz="2000" dirty="0"/>
              <a:t>This is lower than the individual SLAs. However, you can construct SLAs to improve overall application SLA.</a:t>
            </a:r>
          </a:p>
        </p:txBody>
      </p:sp>
      <p:pic>
        <p:nvPicPr>
          <p:cNvPr id="5" name="Picture 4" descr="Image representing Web app and its SLA uptime value of 99.95 percent and a SQL database and its SLA value of 99.99 percent.">
            <a:extLst>
              <a:ext uri="{FF2B5EF4-FFF2-40B4-BE49-F238E27FC236}">
                <a16:creationId xmlns:a16="http://schemas.microsoft.com/office/drawing/2014/main" id="{34627189-FAFE-4B2C-B55E-5BF1AF6BDE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4752" y="2719111"/>
            <a:ext cx="4782672" cy="2253615"/>
          </a:xfrm>
          <a:prstGeom prst="rect">
            <a:avLst/>
          </a:prstGeom>
        </p:spPr>
      </p:pic>
    </p:spTree>
    <p:extLst>
      <p:ext uri="{BB962C8B-B14F-4D97-AF65-F5344CB8AC3E}">
        <p14:creationId xmlns:p14="http://schemas.microsoft.com/office/powerpoint/2010/main" val="4236733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Improving application SLAs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11888787" cy="4896536"/>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Azure customers can use SLAs to evaluate how their Azure solutions meet their business requirements, and the needs of their clients and users. By creating their own SLAs, organizations can set performance targets to suit their specific Azure application. This is known as an application SLA.</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Considerations for defining application SLAs:</a:t>
            </a:r>
          </a:p>
          <a:p>
            <a:pPr marL="685800" lvl="1" defTabSz="914400">
              <a:spcBef>
                <a:spcPts val="500"/>
              </a:spcBef>
              <a:buFont typeface="Arial" panose="020B0604020202020204" pitchFamily="34" charset="0"/>
              <a:buChar char="•"/>
            </a:pPr>
            <a:r>
              <a:rPr lang="en-IE" sz="2000" dirty="0">
                <a:solidFill>
                  <a:schemeClr val="tx1"/>
                </a:solidFill>
              </a:rPr>
              <a:t> Self Healing: Your Azure solution should be self-diagnosing and self-healing</a:t>
            </a:r>
          </a:p>
          <a:p>
            <a:pPr marL="685800" lvl="1" defTabSz="914400">
              <a:spcBef>
                <a:spcPts val="500"/>
              </a:spcBef>
              <a:buFont typeface="Arial" panose="020B0604020202020204" pitchFamily="34" charset="0"/>
              <a:buChar char="•"/>
            </a:pPr>
            <a:r>
              <a:rPr lang="en-IE" sz="2000" dirty="0">
                <a:solidFill>
                  <a:schemeClr val="tx1"/>
                </a:solidFill>
              </a:rPr>
              <a:t>Response Time: Responding to failures quickly enough to meet SLA performance targets above four 9’s are difficult to meet</a:t>
            </a:r>
          </a:p>
          <a:p>
            <a:pPr marL="685800" lvl="1" defTabSz="914400">
              <a:spcBef>
                <a:spcPts val="500"/>
              </a:spcBef>
              <a:buFont typeface="Arial" panose="020B0604020202020204" pitchFamily="34" charset="0"/>
              <a:buChar char="•"/>
            </a:pPr>
            <a:r>
              <a:rPr lang="en-IE" sz="2000" dirty="0">
                <a:solidFill>
                  <a:schemeClr val="tx1"/>
                </a:solidFill>
              </a:rPr>
              <a:t>Realistically Achievable: The smaller the time window for recovery (for example, hourly or daily) the tighter the tolerances and higher the cost</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p:txBody>
      </p:sp>
    </p:spTree>
    <p:extLst>
      <p:ext uri="{BB962C8B-B14F-4D97-AF65-F5344CB8AC3E}">
        <p14:creationId xmlns:p14="http://schemas.microsoft.com/office/powerpoint/2010/main" val="1459862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normAutofit/>
          </a:bodyPr>
          <a:lstStyle/>
          <a:p>
            <a:r>
              <a:rPr lang="en-US" dirty="0"/>
              <a:t>Improving application SLAs - </a:t>
            </a:r>
            <a:r>
              <a:rPr lang="en-US" i="1" dirty="0"/>
              <a:t>continued</a:t>
            </a:r>
          </a:p>
        </p:txBody>
      </p:sp>
      <p:sp>
        <p:nvSpPr>
          <p:cNvPr id="4" name="Text Placeholder 3">
            <a:extLst>
              <a:ext uri="{FF2B5EF4-FFF2-40B4-BE49-F238E27FC236}">
                <a16:creationId xmlns:a16="http://schemas.microsoft.com/office/drawing/2014/main" id="{42C693BD-471D-406A-8020-2757E6CA2092}"/>
              </a:ext>
            </a:extLst>
          </p:cNvPr>
          <p:cNvSpPr>
            <a:spLocks noGrp="1"/>
          </p:cNvSpPr>
          <p:nvPr>
            <p:ph type="body" sz="quarter" idx="10"/>
          </p:nvPr>
        </p:nvSpPr>
        <p:spPr>
          <a:xfrm>
            <a:off x="378371" y="1367630"/>
            <a:ext cx="11456207" cy="2308324"/>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US" sz="2000" dirty="0">
                <a:solidFill>
                  <a:schemeClr val="tx1"/>
                </a:solidFill>
                <a:latin typeface="+mn-lt"/>
              </a:rPr>
              <a:t>The following table lists the potential cumulative downtime for various SLA levels over different durations</a:t>
            </a:r>
          </a:p>
          <a:p>
            <a:pPr defTabSz="914400">
              <a:lnSpc>
                <a:spcPct val="150000"/>
              </a:lnSpc>
              <a:spcBef>
                <a:spcPts val="0"/>
              </a:spcBef>
              <a:buFont typeface="Arial" panose="020B0604020202020204" pitchFamily="34" charset="0"/>
              <a:buChar char="•"/>
            </a:pPr>
            <a:endParaRPr lang="en-US" sz="2000" dirty="0">
              <a:solidFill>
                <a:schemeClr val="tx1"/>
              </a:solidFill>
              <a:latin typeface="+mn-lt"/>
            </a:endParaRPr>
          </a:p>
        </p:txBody>
      </p:sp>
      <p:graphicFrame>
        <p:nvGraphicFramePr>
          <p:cNvPr id="5" name="Table 4" descr="Table of SLA values of 99%, 99.9%, 99.95%, 99.99% and 99.999% and downtime per week, month and year.">
            <a:extLst>
              <a:ext uri="{FF2B5EF4-FFF2-40B4-BE49-F238E27FC236}">
                <a16:creationId xmlns:a16="http://schemas.microsoft.com/office/drawing/2014/main" id="{5083733C-ACB6-4DD8-9EEA-951E80B8309B}"/>
              </a:ext>
            </a:extLst>
          </p:cNvPr>
          <p:cNvGraphicFramePr>
            <a:graphicFrameLocks noGrp="1"/>
          </p:cNvGraphicFramePr>
          <p:nvPr>
            <p:extLst>
              <p:ext uri="{D42A27DB-BD31-4B8C-83A1-F6EECF244321}">
                <p14:modId xmlns:p14="http://schemas.microsoft.com/office/powerpoint/2010/main" val="843282120"/>
              </p:ext>
            </p:extLst>
          </p:nvPr>
        </p:nvGraphicFramePr>
        <p:xfrm>
          <a:off x="601890" y="2647859"/>
          <a:ext cx="11232688" cy="3806106"/>
        </p:xfrm>
        <a:graphic>
          <a:graphicData uri="http://schemas.openxmlformats.org/drawingml/2006/table">
            <a:tbl>
              <a:tblPr firstRow="1" bandRow="1">
                <a:tableStyleId>{69012ECD-51FC-41F1-AA8D-1B2483CD663E}</a:tableStyleId>
              </a:tblPr>
              <a:tblGrid>
                <a:gridCol w="2808172">
                  <a:extLst>
                    <a:ext uri="{9D8B030D-6E8A-4147-A177-3AD203B41FA5}">
                      <a16:colId xmlns:a16="http://schemas.microsoft.com/office/drawing/2014/main" val="2195291948"/>
                    </a:ext>
                  </a:extLst>
                </a:gridCol>
                <a:gridCol w="2808172">
                  <a:extLst>
                    <a:ext uri="{9D8B030D-6E8A-4147-A177-3AD203B41FA5}">
                      <a16:colId xmlns:a16="http://schemas.microsoft.com/office/drawing/2014/main" val="2649456338"/>
                    </a:ext>
                  </a:extLst>
                </a:gridCol>
                <a:gridCol w="2808172">
                  <a:extLst>
                    <a:ext uri="{9D8B030D-6E8A-4147-A177-3AD203B41FA5}">
                      <a16:colId xmlns:a16="http://schemas.microsoft.com/office/drawing/2014/main" val="58935091"/>
                    </a:ext>
                  </a:extLst>
                </a:gridCol>
                <a:gridCol w="2808172">
                  <a:extLst>
                    <a:ext uri="{9D8B030D-6E8A-4147-A177-3AD203B41FA5}">
                      <a16:colId xmlns:a16="http://schemas.microsoft.com/office/drawing/2014/main" val="1681214818"/>
                    </a:ext>
                  </a:extLst>
                </a:gridCol>
              </a:tblGrid>
              <a:tr h="978713">
                <a:tc>
                  <a:txBody>
                    <a:bodyPr/>
                    <a:lstStyle/>
                    <a:p>
                      <a:r>
                        <a:rPr lang="en-US" sz="2000" kern="1200" dirty="0">
                          <a:effectLst/>
                        </a:rPr>
                        <a:t>SLA</a:t>
                      </a:r>
                      <a:endParaRPr lang="en-US" sz="2000" b="0" dirty="0"/>
                    </a:p>
                  </a:txBody>
                  <a:tcPr marL="93260" marR="93260" marT="46630" marB="46630"/>
                </a:tc>
                <a:tc>
                  <a:txBody>
                    <a:bodyPr/>
                    <a:lstStyle/>
                    <a:p>
                      <a:r>
                        <a:rPr lang="en-US" sz="2000" kern="1200" dirty="0">
                          <a:effectLst/>
                        </a:rPr>
                        <a:t>Downtime per week </a:t>
                      </a:r>
                      <a:endParaRPr lang="en-US" sz="2000" b="0" dirty="0"/>
                    </a:p>
                  </a:txBody>
                  <a:tcPr marL="93260" marR="93260" marT="46630" marB="46630"/>
                </a:tc>
                <a:tc>
                  <a:txBody>
                    <a:bodyPr/>
                    <a:lstStyle/>
                    <a:p>
                      <a:r>
                        <a:rPr lang="en-US" sz="2000" kern="1200" dirty="0">
                          <a:effectLst/>
                        </a:rPr>
                        <a:t>Downtime per month </a:t>
                      </a:r>
                      <a:endParaRPr lang="en-US" sz="2000" b="0" dirty="0"/>
                    </a:p>
                  </a:txBody>
                  <a:tcPr marL="93260" marR="93260" marT="46630" marB="46630"/>
                </a:tc>
                <a:tc>
                  <a:txBody>
                    <a:bodyPr/>
                    <a:lstStyle/>
                    <a:p>
                      <a:r>
                        <a:rPr lang="en-US" sz="2000" kern="1200" dirty="0">
                          <a:effectLst/>
                        </a:rPr>
                        <a:t>Downtime per year </a:t>
                      </a:r>
                      <a:endParaRPr lang="en-US" sz="2000" b="0" dirty="0"/>
                    </a:p>
                  </a:txBody>
                  <a:tcPr marL="93260" marR="93260" marT="46630" marB="46630"/>
                </a:tc>
                <a:extLst>
                  <a:ext uri="{0D108BD9-81ED-4DB2-BD59-A6C34878D82A}">
                    <a16:rowId xmlns:a16="http://schemas.microsoft.com/office/drawing/2014/main" val="205624202"/>
                  </a:ext>
                </a:extLst>
              </a:tr>
              <a:tr h="567032">
                <a:tc>
                  <a:txBody>
                    <a:bodyPr/>
                    <a:lstStyle/>
                    <a:p>
                      <a:r>
                        <a:rPr lang="en-US" sz="2000" kern="1200" dirty="0">
                          <a:effectLst/>
                        </a:rPr>
                        <a:t>99% </a:t>
                      </a:r>
                      <a:endParaRPr lang="en-US" sz="2000" b="0" dirty="0"/>
                    </a:p>
                  </a:txBody>
                  <a:tcPr marL="93260" marR="93260" marT="46630" marB="46630"/>
                </a:tc>
                <a:tc>
                  <a:txBody>
                    <a:bodyPr/>
                    <a:lstStyle/>
                    <a:p>
                      <a:r>
                        <a:rPr lang="en-US" sz="2000" kern="1200" dirty="0">
                          <a:effectLst/>
                        </a:rPr>
                        <a:t>1.68 hours </a:t>
                      </a:r>
                      <a:endParaRPr lang="en-US" sz="2000" b="0" dirty="0"/>
                    </a:p>
                  </a:txBody>
                  <a:tcPr marL="93260" marR="93260" marT="46630" marB="46630"/>
                </a:tc>
                <a:tc>
                  <a:txBody>
                    <a:bodyPr/>
                    <a:lstStyle/>
                    <a:p>
                      <a:r>
                        <a:rPr lang="en-US" sz="2000" kern="1200" dirty="0">
                          <a:effectLst/>
                        </a:rPr>
                        <a:t>7.2 hours </a:t>
                      </a:r>
                      <a:endParaRPr lang="en-US" sz="2000" b="0" dirty="0"/>
                    </a:p>
                  </a:txBody>
                  <a:tcPr marL="93260" marR="93260" marT="46630" marB="46630"/>
                </a:tc>
                <a:tc>
                  <a:txBody>
                    <a:bodyPr/>
                    <a:lstStyle/>
                    <a:p>
                      <a:r>
                        <a:rPr lang="en-US" sz="2000" kern="1200" dirty="0">
                          <a:effectLst/>
                        </a:rPr>
                        <a:t>3.65 days </a:t>
                      </a:r>
                      <a:endParaRPr lang="en-US" sz="2000" b="0" dirty="0"/>
                    </a:p>
                  </a:txBody>
                  <a:tcPr marL="93260" marR="93260" marT="46630" marB="46630"/>
                </a:tc>
                <a:extLst>
                  <a:ext uri="{0D108BD9-81ED-4DB2-BD59-A6C34878D82A}">
                    <a16:rowId xmlns:a16="http://schemas.microsoft.com/office/drawing/2014/main" val="162034211"/>
                  </a:ext>
                </a:extLst>
              </a:tr>
              <a:tr h="567032">
                <a:tc>
                  <a:txBody>
                    <a:bodyPr/>
                    <a:lstStyle/>
                    <a:p>
                      <a:r>
                        <a:rPr lang="en-US" sz="2000" kern="1200" dirty="0">
                          <a:effectLst/>
                        </a:rPr>
                        <a:t>99.9% </a:t>
                      </a:r>
                      <a:endParaRPr lang="en-US" sz="2000" b="0" dirty="0"/>
                    </a:p>
                  </a:txBody>
                  <a:tcPr marL="93260" marR="93260" marT="46630" marB="46630"/>
                </a:tc>
                <a:tc>
                  <a:txBody>
                    <a:bodyPr/>
                    <a:lstStyle/>
                    <a:p>
                      <a:r>
                        <a:rPr lang="en-US" sz="2000" kern="1200" dirty="0">
                          <a:effectLst/>
                        </a:rPr>
                        <a:t>10.1 minutes </a:t>
                      </a:r>
                      <a:endParaRPr lang="en-US" sz="2000" b="0" dirty="0"/>
                    </a:p>
                  </a:txBody>
                  <a:tcPr marL="93260" marR="93260" marT="46630" marB="46630"/>
                </a:tc>
                <a:tc>
                  <a:txBody>
                    <a:bodyPr/>
                    <a:lstStyle/>
                    <a:p>
                      <a:r>
                        <a:rPr lang="en-US" sz="2000" kern="1200" dirty="0">
                          <a:effectLst/>
                        </a:rPr>
                        <a:t>43.2 minutes </a:t>
                      </a:r>
                      <a:endParaRPr lang="en-US" sz="2000" b="0" dirty="0"/>
                    </a:p>
                  </a:txBody>
                  <a:tcPr marL="93260" marR="93260" marT="46630" marB="46630"/>
                </a:tc>
                <a:tc>
                  <a:txBody>
                    <a:bodyPr/>
                    <a:lstStyle/>
                    <a:p>
                      <a:r>
                        <a:rPr lang="en-US" sz="2000" kern="1200" dirty="0">
                          <a:effectLst/>
                        </a:rPr>
                        <a:t>8.76 hours </a:t>
                      </a:r>
                      <a:endParaRPr lang="en-US" sz="2000" b="0" dirty="0"/>
                    </a:p>
                  </a:txBody>
                  <a:tcPr marL="93260" marR="93260" marT="46630" marB="46630"/>
                </a:tc>
                <a:extLst>
                  <a:ext uri="{0D108BD9-81ED-4DB2-BD59-A6C34878D82A}">
                    <a16:rowId xmlns:a16="http://schemas.microsoft.com/office/drawing/2014/main" val="3969314118"/>
                  </a:ext>
                </a:extLst>
              </a:tr>
              <a:tr h="567032">
                <a:tc>
                  <a:txBody>
                    <a:bodyPr/>
                    <a:lstStyle/>
                    <a:p>
                      <a:r>
                        <a:rPr lang="en-US" sz="2000" kern="1200" dirty="0">
                          <a:effectLst/>
                        </a:rPr>
                        <a:t>99.95% </a:t>
                      </a:r>
                      <a:endParaRPr lang="en-US" sz="2000" b="0" dirty="0"/>
                    </a:p>
                  </a:txBody>
                  <a:tcPr marL="93260" marR="93260" marT="46630" marB="46630"/>
                </a:tc>
                <a:tc>
                  <a:txBody>
                    <a:bodyPr/>
                    <a:lstStyle/>
                    <a:p>
                      <a:r>
                        <a:rPr lang="en-US" sz="2000" kern="1200" dirty="0">
                          <a:effectLst/>
                        </a:rPr>
                        <a:t>5 minutes </a:t>
                      </a:r>
                      <a:endParaRPr lang="en-US" sz="2000" b="0" dirty="0"/>
                    </a:p>
                  </a:txBody>
                  <a:tcPr marL="93260" marR="93260" marT="46630" marB="46630"/>
                </a:tc>
                <a:tc>
                  <a:txBody>
                    <a:bodyPr/>
                    <a:lstStyle/>
                    <a:p>
                      <a:r>
                        <a:rPr lang="en-US" sz="2000" kern="1200" dirty="0">
                          <a:effectLst/>
                        </a:rPr>
                        <a:t>21.6 minutes </a:t>
                      </a:r>
                      <a:endParaRPr lang="en-US" sz="2000" b="0" dirty="0"/>
                    </a:p>
                  </a:txBody>
                  <a:tcPr marL="93260" marR="93260" marT="46630" marB="46630"/>
                </a:tc>
                <a:tc>
                  <a:txBody>
                    <a:bodyPr/>
                    <a:lstStyle/>
                    <a:p>
                      <a:r>
                        <a:rPr lang="en-US" sz="2000" kern="1200" dirty="0">
                          <a:effectLst/>
                        </a:rPr>
                        <a:t>4.38 hours </a:t>
                      </a:r>
                      <a:endParaRPr lang="en-US" sz="2000" b="0" dirty="0"/>
                    </a:p>
                  </a:txBody>
                  <a:tcPr marL="93260" marR="93260" marT="46630" marB="46630"/>
                </a:tc>
                <a:extLst>
                  <a:ext uri="{0D108BD9-81ED-4DB2-BD59-A6C34878D82A}">
                    <a16:rowId xmlns:a16="http://schemas.microsoft.com/office/drawing/2014/main" val="41533323"/>
                  </a:ext>
                </a:extLst>
              </a:tr>
              <a:tr h="559265">
                <a:tc>
                  <a:txBody>
                    <a:bodyPr/>
                    <a:lstStyle/>
                    <a:p>
                      <a:r>
                        <a:rPr lang="en-US" sz="2000" kern="1200" dirty="0">
                          <a:effectLst/>
                        </a:rPr>
                        <a:t>99.99% </a:t>
                      </a:r>
                      <a:endParaRPr lang="en-US" sz="2000" b="0" dirty="0"/>
                    </a:p>
                  </a:txBody>
                  <a:tcPr marL="93260" marR="93260" marT="46630" marB="46630"/>
                </a:tc>
                <a:tc>
                  <a:txBody>
                    <a:bodyPr/>
                    <a:lstStyle/>
                    <a:p>
                      <a:r>
                        <a:rPr lang="en-US" sz="2000" kern="1200" dirty="0">
                          <a:effectLst/>
                        </a:rPr>
                        <a:t>1.01 minutes </a:t>
                      </a:r>
                      <a:endParaRPr lang="en-US" sz="2000" b="0" dirty="0"/>
                    </a:p>
                  </a:txBody>
                  <a:tcPr marL="93260" marR="93260" marT="46630" marB="46630"/>
                </a:tc>
                <a:tc>
                  <a:txBody>
                    <a:bodyPr/>
                    <a:lstStyle/>
                    <a:p>
                      <a:r>
                        <a:rPr lang="en-US" sz="2000" kern="1200" dirty="0">
                          <a:effectLst/>
                        </a:rPr>
                        <a:t>4.32 minutes </a:t>
                      </a:r>
                      <a:endParaRPr lang="en-US" sz="2000" b="0" dirty="0"/>
                    </a:p>
                  </a:txBody>
                  <a:tcPr marL="93260" marR="93260" marT="46630" marB="46630"/>
                </a:tc>
                <a:tc>
                  <a:txBody>
                    <a:bodyPr/>
                    <a:lstStyle/>
                    <a:p>
                      <a:r>
                        <a:rPr lang="en-US" sz="2000" kern="1200" dirty="0">
                          <a:effectLst/>
                        </a:rPr>
                        <a:t>52.56 minutes </a:t>
                      </a:r>
                      <a:endParaRPr lang="en-US" sz="2000" b="0" dirty="0"/>
                    </a:p>
                  </a:txBody>
                  <a:tcPr marL="93260" marR="93260" marT="46630" marB="46630"/>
                </a:tc>
                <a:extLst>
                  <a:ext uri="{0D108BD9-81ED-4DB2-BD59-A6C34878D82A}">
                    <a16:rowId xmlns:a16="http://schemas.microsoft.com/office/drawing/2014/main" val="973329913"/>
                  </a:ext>
                </a:extLst>
              </a:tr>
              <a:tr h="567032">
                <a:tc>
                  <a:txBody>
                    <a:bodyPr/>
                    <a:lstStyle/>
                    <a:p>
                      <a:r>
                        <a:rPr lang="en-US" sz="2000" kern="1200" dirty="0">
                          <a:effectLst/>
                        </a:rPr>
                        <a:t>99.999% </a:t>
                      </a:r>
                      <a:endParaRPr lang="en-US" sz="2000" b="0" dirty="0"/>
                    </a:p>
                  </a:txBody>
                  <a:tcPr marL="93260" marR="93260" marT="46630" marB="46630"/>
                </a:tc>
                <a:tc>
                  <a:txBody>
                    <a:bodyPr/>
                    <a:lstStyle/>
                    <a:p>
                      <a:r>
                        <a:rPr lang="en-US" sz="2000" kern="1200" dirty="0">
                          <a:effectLst/>
                        </a:rPr>
                        <a:t>6 seconds </a:t>
                      </a:r>
                      <a:endParaRPr lang="en-US" sz="2000" b="0" dirty="0"/>
                    </a:p>
                  </a:txBody>
                  <a:tcPr marL="93260" marR="93260" marT="46630" marB="46630"/>
                </a:tc>
                <a:tc>
                  <a:txBody>
                    <a:bodyPr/>
                    <a:lstStyle/>
                    <a:p>
                      <a:r>
                        <a:rPr lang="en-US" sz="2000" kern="1200" dirty="0">
                          <a:effectLst/>
                        </a:rPr>
                        <a:t>25.9 seconds </a:t>
                      </a:r>
                      <a:endParaRPr lang="en-US" sz="2000" b="0" dirty="0"/>
                    </a:p>
                  </a:txBody>
                  <a:tcPr marL="93260" marR="93260" marT="46630" marB="46630"/>
                </a:tc>
                <a:tc>
                  <a:txBody>
                    <a:bodyPr/>
                    <a:lstStyle/>
                    <a:p>
                      <a:r>
                        <a:rPr lang="en-US" sz="2000" kern="1200" dirty="0">
                          <a:effectLst/>
                        </a:rPr>
                        <a:t>5.26 minutes </a:t>
                      </a:r>
                      <a:endParaRPr lang="en-US" sz="2000" b="0" dirty="0"/>
                    </a:p>
                  </a:txBody>
                  <a:tcPr marL="93260" marR="93260" marT="46630" marB="46630"/>
                </a:tc>
                <a:extLst>
                  <a:ext uri="{0D108BD9-81ED-4DB2-BD59-A6C34878D82A}">
                    <a16:rowId xmlns:a16="http://schemas.microsoft.com/office/drawing/2014/main" val="1141762826"/>
                  </a:ext>
                </a:extLst>
              </a:tr>
            </a:tbl>
          </a:graphicData>
        </a:graphic>
      </p:graphicFrame>
    </p:spTree>
    <p:extLst>
      <p:ext uri="{BB962C8B-B14F-4D97-AF65-F5344CB8AC3E}">
        <p14:creationId xmlns:p14="http://schemas.microsoft.com/office/powerpoint/2010/main" val="3310503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7A2207-0BA3-48EF-817A-54021746AC05}"/>
              </a:ext>
            </a:extLst>
          </p:cNvPr>
          <p:cNvSpPr>
            <a:spLocks noGrp="1"/>
          </p:cNvSpPr>
          <p:nvPr>
            <p:ph type="title"/>
          </p:nvPr>
        </p:nvSpPr>
        <p:spPr/>
        <p:txBody>
          <a:bodyPr/>
          <a:lstStyle/>
          <a:p>
            <a:r>
              <a:rPr lang="en-US" dirty="0"/>
              <a:t>Service lifecycle in Azure</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176687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Public and private preview features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Microsoft offer previews of Azure features for evaluation purposes.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With Azure previews, you can test beta and other pre-release features, products, services, software, and regions.</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Two types of Azure preview modes:</a:t>
            </a:r>
          </a:p>
          <a:p>
            <a:pPr marL="685800" lvl="1" defTabSz="914400">
              <a:spcBef>
                <a:spcPts val="500"/>
              </a:spcBef>
              <a:buFont typeface="Arial" panose="020B0604020202020204" pitchFamily="34" charset="0"/>
              <a:buChar char="•"/>
            </a:pPr>
            <a:r>
              <a:rPr lang="en-IE" sz="2000" dirty="0">
                <a:solidFill>
                  <a:schemeClr val="tx1"/>
                </a:solidFill>
              </a:rPr>
              <a:t>Private Preview. An Azure feature is available to certain Azure customers for evaluation purposes</a:t>
            </a:r>
          </a:p>
          <a:p>
            <a:pPr marL="685800" lvl="1" defTabSz="914400">
              <a:spcBef>
                <a:spcPts val="500"/>
              </a:spcBef>
              <a:buFont typeface="Arial" panose="020B0604020202020204" pitchFamily="34" charset="0"/>
              <a:buChar char="•"/>
            </a:pPr>
            <a:r>
              <a:rPr lang="en-IE" sz="2000" dirty="0">
                <a:solidFill>
                  <a:schemeClr val="tx1"/>
                </a:solidFill>
              </a:rPr>
              <a:t>Public Preview. An Azure feature is available to all Azure customers for evaluation purposes</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p:txBody>
      </p:sp>
    </p:spTree>
    <p:extLst>
      <p:ext uri="{BB962C8B-B14F-4D97-AF65-F5344CB8AC3E}">
        <p14:creationId xmlns:p14="http://schemas.microsoft.com/office/powerpoint/2010/main" val="2403035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B45AA-B474-422B-A9AE-A454242BAC70}"/>
              </a:ext>
            </a:extLst>
          </p:cNvPr>
          <p:cNvSpPr>
            <a:spLocks noGrp="1"/>
          </p:cNvSpPr>
          <p:nvPr>
            <p:ph type="title"/>
          </p:nvPr>
        </p:nvSpPr>
        <p:spPr/>
        <p:txBody>
          <a:bodyPr/>
          <a:lstStyle/>
          <a:p>
            <a:r>
              <a:rPr lang="en-US" dirty="0"/>
              <a:t>Module 4 - Content</a:t>
            </a:r>
          </a:p>
        </p:txBody>
      </p:sp>
      <p:sp>
        <p:nvSpPr>
          <p:cNvPr id="3" name="Text Placeholder 2">
            <a:extLst>
              <a:ext uri="{FF2B5EF4-FFF2-40B4-BE49-F238E27FC236}">
                <a16:creationId xmlns:a16="http://schemas.microsoft.com/office/drawing/2014/main" id="{D3A84E69-1CE2-444D-AFCE-E8D719FDB945}"/>
              </a:ext>
            </a:extLst>
          </p:cNvPr>
          <p:cNvSpPr>
            <a:spLocks noGrp="1"/>
          </p:cNvSpPr>
          <p:nvPr>
            <p:ph type="body" sz="quarter" idx="10"/>
          </p:nvPr>
        </p:nvSpPr>
        <p:spPr>
          <a:xfrm>
            <a:off x="274702" y="1367630"/>
            <a:ext cx="11888787" cy="4727448"/>
          </a:xfrm>
        </p:spPr>
        <p:txBody>
          <a:bodyPr/>
          <a:lstStyle/>
          <a:p>
            <a:r>
              <a:rPr lang="en-IE" dirty="0">
                <a:latin typeface="+mn-lt"/>
              </a:rPr>
              <a:t>Understand and describe Microsoft Azure subscriptions and management groups</a:t>
            </a:r>
          </a:p>
          <a:p>
            <a:r>
              <a:rPr lang="en-IE" dirty="0">
                <a:latin typeface="+mn-lt"/>
              </a:rPr>
              <a:t>Recognize ways to plan and manage Azure costs</a:t>
            </a:r>
          </a:p>
          <a:p>
            <a:r>
              <a:rPr lang="en-IE" dirty="0">
                <a:latin typeface="+mn-lt"/>
              </a:rPr>
              <a:t>Identify Azure support options</a:t>
            </a:r>
          </a:p>
          <a:p>
            <a:r>
              <a:rPr lang="en-IE" dirty="0">
                <a:latin typeface="+mn-lt"/>
              </a:rPr>
              <a:t>Understand and describe features of Azure Service Level Agreements (SLAs)</a:t>
            </a:r>
          </a:p>
          <a:p>
            <a:r>
              <a:rPr lang="en-IE" dirty="0">
                <a:latin typeface="+mn-lt"/>
              </a:rPr>
              <a:t>Understand and describe the service lifecycle in Azure</a:t>
            </a:r>
          </a:p>
          <a:p>
            <a:endParaRPr lang="en-US" dirty="0">
              <a:latin typeface="+mn-lt"/>
            </a:endParaRPr>
          </a:p>
        </p:txBody>
      </p:sp>
    </p:spTree>
    <p:extLst>
      <p:ext uri="{BB962C8B-B14F-4D97-AF65-F5344CB8AC3E}">
        <p14:creationId xmlns:p14="http://schemas.microsoft.com/office/powerpoint/2010/main" val="23769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How to access preview features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Review a list of preview features that are available for evaluation at </a:t>
            </a:r>
            <a:r>
              <a:rPr lang="en-IE" sz="2000" dirty="0">
                <a:solidFill>
                  <a:schemeClr val="tx1"/>
                </a:solidFill>
                <a:latin typeface="+mn-lt"/>
                <a:hlinkClick r:id="rId3"/>
              </a:rPr>
              <a:t>Azure Preview Features</a:t>
            </a:r>
            <a:r>
              <a:rPr lang="en-IE" sz="2000" dirty="0">
                <a:solidFill>
                  <a:schemeClr val="tx1"/>
                </a:solidFill>
                <a:latin typeface="+mn-lt"/>
              </a:rPr>
              <a:t>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To preview a feature, select the Try it button for the applicable feature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Portal Preview features:</a:t>
            </a:r>
          </a:p>
          <a:p>
            <a:pPr marL="685800" lvl="1" defTabSz="914400">
              <a:spcBef>
                <a:spcPts val="500"/>
              </a:spcBef>
              <a:buFont typeface="Arial" panose="020B0604020202020204" pitchFamily="34" charset="0"/>
              <a:buChar char="•"/>
            </a:pPr>
            <a:r>
              <a:rPr lang="en-IE" sz="2000" dirty="0">
                <a:solidFill>
                  <a:schemeClr val="tx1"/>
                </a:solidFill>
              </a:rPr>
              <a:t>Access preview features that are specific to the Azure Portal from the </a:t>
            </a:r>
            <a:r>
              <a:rPr lang="en-IE" sz="2000" dirty="0">
                <a:solidFill>
                  <a:schemeClr val="tx1"/>
                </a:solidFill>
                <a:hlinkClick r:id="rId4"/>
              </a:rPr>
              <a:t>Portal Preview Features</a:t>
            </a:r>
            <a:r>
              <a:rPr lang="en-IE" sz="2000" dirty="0">
                <a:solidFill>
                  <a:schemeClr val="tx1"/>
                </a:solidFill>
              </a:rPr>
              <a:t> page.</a:t>
            </a:r>
          </a:p>
          <a:p>
            <a:pPr marL="685800" lvl="1" defTabSz="914400">
              <a:spcBef>
                <a:spcPts val="500"/>
              </a:spcBef>
              <a:buFont typeface="Arial" panose="020B0604020202020204" pitchFamily="34" charset="0"/>
              <a:buChar char="•"/>
            </a:pPr>
            <a:r>
              <a:rPr lang="en-IE" sz="2000" dirty="0">
                <a:solidFill>
                  <a:schemeClr val="tx1"/>
                </a:solidFill>
              </a:rPr>
              <a:t>Typical portal preview features provide performance, navigation, and accessibility improvements to the Azure portal interface</a:t>
            </a:r>
          </a:p>
          <a:p>
            <a:pPr defTabSz="914400">
              <a:lnSpc>
                <a:spcPct val="150000"/>
              </a:lnSpc>
              <a:spcBef>
                <a:spcPts val="0"/>
              </a:spcBef>
              <a:buFont typeface="Arial" panose="020B0604020202020204" pitchFamily="34" charset="0"/>
              <a:buChar char="•"/>
            </a:pPr>
            <a:endParaRPr lang="en-IE" sz="2000" dirty="0">
              <a:solidFill>
                <a:schemeClr val="tx1"/>
              </a:solidFill>
              <a:latin typeface="+mn-lt"/>
            </a:endParaRPr>
          </a:p>
        </p:txBody>
      </p:sp>
    </p:spTree>
    <p:extLst>
      <p:ext uri="{BB962C8B-B14F-4D97-AF65-F5344CB8AC3E}">
        <p14:creationId xmlns:p14="http://schemas.microsoft.com/office/powerpoint/2010/main" val="3576916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General Availability</a:t>
            </a:r>
          </a:p>
        </p:txBody>
      </p:sp>
      <p:sp>
        <p:nvSpPr>
          <p:cNvPr id="6" name="Textplatzhalter 5">
            <a:extLst>
              <a:ext uri="{FF2B5EF4-FFF2-40B4-BE49-F238E27FC236}">
                <a16:creationId xmlns:a16="http://schemas.microsoft.com/office/drawing/2014/main" id="{A8B99582-BA3C-40C6-B89D-9C697C4DC694}"/>
              </a:ext>
            </a:extLst>
          </p:cNvPr>
          <p:cNvSpPr>
            <a:spLocks noGrp="1"/>
          </p:cNvSpPr>
          <p:nvPr>
            <p:ph type="body" sz="quarter" idx="10"/>
          </p:nvPr>
        </p:nvSpPr>
        <p:spPr>
          <a:xfrm>
            <a:off x="274639" y="1367630"/>
            <a:ext cx="5486399" cy="6724918"/>
          </a:xfrm>
        </p:spPr>
        <p:txBody>
          <a:bodyPr vert="horz" wrap="square" lIns="93260" tIns="46630" rIns="93260" bIns="46630" rtlCol="0">
            <a:noAutofit/>
          </a:bodyPr>
          <a:lstStyle/>
          <a:p>
            <a:pPr marL="228600" indent="-228600" defTabSz="914400">
              <a:lnSpc>
                <a:spcPct val="150000"/>
              </a:lnSpc>
              <a:spcBef>
                <a:spcPts val="0"/>
              </a:spcBef>
              <a:buFont typeface="Arial" panose="020B0604020202020204" pitchFamily="34" charset="0"/>
              <a:buChar char="•"/>
            </a:pPr>
            <a:r>
              <a:rPr lang="en-IE" sz="2000" dirty="0">
                <a:solidFill>
                  <a:schemeClr val="tx1"/>
                </a:solidFill>
              </a:rPr>
              <a:t>Once a feature is evaluated and tested successfully, it might be released to customers as part of Azure's default product, service, or feature set</a:t>
            </a:r>
          </a:p>
          <a:p>
            <a:pPr marL="228600" indent="-228600" defTabSz="914400">
              <a:lnSpc>
                <a:spcPct val="150000"/>
              </a:lnSpc>
              <a:spcBef>
                <a:spcPts val="0"/>
              </a:spcBef>
              <a:buFont typeface="Arial" panose="020B0604020202020204" pitchFamily="34" charset="0"/>
              <a:buChar char="•"/>
            </a:pPr>
            <a:r>
              <a:rPr lang="en-IE" sz="2000" dirty="0">
                <a:solidFill>
                  <a:schemeClr val="tx1"/>
                </a:solidFill>
              </a:rPr>
              <a:t>Bugs for features and products go through their lifecycle as in the graphic across.</a:t>
            </a:r>
          </a:p>
          <a:p>
            <a:pPr marL="228600" indent="-228600" defTabSz="914400">
              <a:lnSpc>
                <a:spcPct val="150000"/>
              </a:lnSpc>
              <a:spcBef>
                <a:spcPts val="0"/>
              </a:spcBef>
              <a:buFont typeface="Arial" panose="020B0604020202020204" pitchFamily="34" charset="0"/>
              <a:buChar char="•"/>
            </a:pPr>
            <a:r>
              <a:rPr lang="en-IE" sz="2000" dirty="0">
                <a:solidFill>
                  <a:schemeClr val="tx1"/>
                </a:solidFill>
              </a:rPr>
              <a:t>Once the feature meets a specific criteria the feature is released to all Azure customers, and this release is referred to general availability.</a:t>
            </a:r>
          </a:p>
        </p:txBody>
      </p:sp>
      <p:sp>
        <p:nvSpPr>
          <p:cNvPr id="8" name="Textplatzhalter 7">
            <a:extLst>
              <a:ext uri="{FF2B5EF4-FFF2-40B4-BE49-F238E27FC236}">
                <a16:creationId xmlns:a16="http://schemas.microsoft.com/office/drawing/2014/main" id="{CCDB194A-DD55-49DB-9279-8A7914982DB1}"/>
              </a:ext>
            </a:extLst>
          </p:cNvPr>
          <p:cNvSpPr>
            <a:spLocks noGrp="1"/>
          </p:cNvSpPr>
          <p:nvPr>
            <p:ph type="body" sz="quarter" idx="11"/>
          </p:nvPr>
        </p:nvSpPr>
        <p:spPr/>
        <p:txBody>
          <a:bodyPr/>
          <a:lstStyle/>
          <a:p>
            <a:endParaRPr lang="de-DE" dirty="0"/>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498793" y="1842664"/>
            <a:ext cx="6240575" cy="4607653"/>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685800" marR="0" lvl="1" indent="-228600" defTabSz="914400" fontAlgn="auto">
              <a:lnSpc>
                <a:spcPct val="90000"/>
              </a:lnSpc>
              <a:spcBef>
                <a:spcPts val="500"/>
              </a:spcBef>
              <a:spcAft>
                <a:spcPts val="0"/>
              </a:spcAft>
              <a:buClr>
                <a:srgbClr val="002050"/>
              </a:buClr>
              <a:buSzPct val="90000"/>
              <a:buFont typeface="Arial" panose="020B0604020202020204" pitchFamily="34" charset="0"/>
              <a:buChar char="•"/>
              <a:tabLst/>
              <a:defRPr sz="2000" spc="0" baseline="0"/>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endParaRPr lang="en-IE" dirty="0"/>
          </a:p>
        </p:txBody>
      </p:sp>
      <p:pic>
        <p:nvPicPr>
          <p:cNvPr id="5" name="Picture 4" descr="lifecycle of a feature bug image">
            <a:extLst>
              <a:ext uri="{FF2B5EF4-FFF2-40B4-BE49-F238E27FC236}">
                <a16:creationId xmlns:a16="http://schemas.microsoft.com/office/drawing/2014/main" id="{5313F12B-7569-4AFB-A7A3-1E7E4B21D9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1623" y="644379"/>
            <a:ext cx="3060932" cy="4982516"/>
          </a:xfrm>
          <a:prstGeom prst="rect">
            <a:avLst/>
          </a:prstGeom>
        </p:spPr>
      </p:pic>
    </p:spTree>
    <p:extLst>
      <p:ext uri="{BB962C8B-B14F-4D97-AF65-F5344CB8AC3E}">
        <p14:creationId xmlns:p14="http://schemas.microsoft.com/office/powerpoint/2010/main" val="2058286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Monitoring feature updates</a:t>
            </a:r>
          </a:p>
        </p:txBody>
      </p:sp>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358732" y="1367630"/>
            <a:ext cx="10618006" cy="4665993"/>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b="0" spc="0" baseline="0"/>
            </a:lvl1pPr>
            <a:lvl2pPr marL="427038" marR="0" indent="-17145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b="0" spc="0" baseline="0">
                <a:gradFill>
                  <a:gsLst>
                    <a:gs pos="1250">
                      <a:schemeClr val="tx1"/>
                    </a:gs>
                    <a:gs pos="100000">
                      <a:schemeClr val="tx1"/>
                    </a:gs>
                  </a:gsLst>
                  <a:lin ang="5400000" scaled="0"/>
                </a:gradFill>
              </a:defRPr>
            </a:lvl2pPr>
            <a:lvl3pPr marL="639763" marR="0" indent="-188913"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b="0" spc="0" baseline="0">
                <a:gradFill>
                  <a:gsLst>
                    <a:gs pos="1250">
                      <a:schemeClr val="tx1"/>
                    </a:gs>
                    <a:gs pos="100000">
                      <a:schemeClr val="tx1"/>
                    </a:gs>
                  </a:gsLst>
                  <a:lin ang="5400000" scaled="0"/>
                </a:gradFill>
              </a:defRPr>
            </a:lvl3pPr>
            <a:lvl4pPr marL="828675" marR="0" indent="-176213"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b="0" spc="0" baseline="0">
                <a:gradFill>
                  <a:gsLst>
                    <a:gs pos="1250">
                      <a:schemeClr val="tx1"/>
                    </a:gs>
                    <a:gs pos="100000">
                      <a:schemeClr val="tx1"/>
                    </a:gs>
                  </a:gsLst>
                  <a:lin ang="5400000" scaled="0"/>
                </a:gradFill>
              </a:defRPr>
            </a:lvl4pPr>
            <a:lvl5pPr marL="1023938" marR="0" indent="-169863"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b="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r>
              <a:rPr lang="en-IE" dirty="0"/>
              <a:t>Information about the latest updates to Azure products, services, and features, and product roadmaps, and announcements are available at </a:t>
            </a:r>
            <a:r>
              <a:rPr lang="en-IE" dirty="0">
                <a:hlinkClick r:id="rId3"/>
              </a:rPr>
              <a:t>Azure updates</a:t>
            </a:r>
            <a:r>
              <a:rPr lang="en-IE" dirty="0"/>
              <a:t> </a:t>
            </a:r>
          </a:p>
          <a:p>
            <a:r>
              <a:rPr lang="en-IE" dirty="0"/>
              <a:t>Azure updates page:</a:t>
            </a:r>
          </a:p>
          <a:p>
            <a:pPr lvl="1"/>
            <a:r>
              <a:rPr lang="en-IE" sz="2000" dirty="0"/>
              <a:t>View details about all Azure updates</a:t>
            </a:r>
          </a:p>
          <a:p>
            <a:pPr lvl="1"/>
            <a:r>
              <a:rPr lang="en-IE" sz="2000" dirty="0"/>
              <a:t>See which updates are in general availability, preview, or development</a:t>
            </a:r>
          </a:p>
          <a:p>
            <a:pPr lvl="1"/>
            <a:r>
              <a:rPr lang="en-IE" sz="2000" dirty="0"/>
              <a:t>Subscribe to Azure update notifications by RSS</a:t>
            </a:r>
          </a:p>
        </p:txBody>
      </p:sp>
    </p:spTree>
    <p:extLst>
      <p:ext uri="{BB962C8B-B14F-4D97-AF65-F5344CB8AC3E}">
        <p14:creationId xmlns:p14="http://schemas.microsoft.com/office/powerpoint/2010/main" val="444249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7C1B0D-8181-4D9E-B3B6-A1B6FE21FEA5}"/>
              </a:ext>
            </a:extLst>
          </p:cNvPr>
          <p:cNvSpPr>
            <a:spLocks noGrp="1"/>
          </p:cNvSpPr>
          <p:nvPr>
            <p:ph type="title"/>
          </p:nvPr>
        </p:nvSpPr>
        <p:spPr/>
        <p:txBody>
          <a:bodyPr/>
          <a:lstStyle/>
          <a:p>
            <a:r>
              <a:rPr lang="en-US" dirty="0"/>
              <a:t>Quiz</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226243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
        <p:nvSpPr>
          <p:cNvPr id="5" name="Titel 4">
            <a:extLst>
              <a:ext uri="{FF2B5EF4-FFF2-40B4-BE49-F238E27FC236}">
                <a16:creationId xmlns:a16="http://schemas.microsoft.com/office/drawing/2014/main" id="{1286F226-BF5C-4766-B86B-5EA8717D3DD4}"/>
              </a:ext>
            </a:extLst>
          </p:cNvPr>
          <p:cNvSpPr>
            <a:spLocks noGrp="1"/>
          </p:cNvSpPr>
          <p:nvPr>
            <p:ph type="title"/>
          </p:nvPr>
        </p:nvSpPr>
        <p:spPr/>
        <p:txBody>
          <a:bodyPr/>
          <a:lstStyle/>
          <a:p>
            <a:endParaRPr lang="de-DE"/>
          </a:p>
        </p:txBody>
      </p:sp>
      <p:pic>
        <p:nvPicPr>
          <p:cNvPr id="6" name="Grafik 5">
            <a:hlinkClick r:id="rId4"/>
            <a:extLst>
              <a:ext uri="{FF2B5EF4-FFF2-40B4-BE49-F238E27FC236}">
                <a16:creationId xmlns:a16="http://schemas.microsoft.com/office/drawing/2014/main" id="{6884E540-C76E-40E8-97B4-5A88DF3ECF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38360" y="498095"/>
            <a:ext cx="5418990" cy="5418990"/>
          </a:xfrm>
          <a:prstGeom prst="rect">
            <a:avLst/>
          </a:prstGeom>
        </p:spPr>
      </p:pic>
    </p:spTree>
    <p:extLst>
      <p:ext uri="{BB962C8B-B14F-4D97-AF65-F5344CB8AC3E}">
        <p14:creationId xmlns:p14="http://schemas.microsoft.com/office/powerpoint/2010/main" val="844218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33353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1694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0E4896-8405-45F0-95BC-6B7FAD7A1BB8}"/>
              </a:ext>
            </a:extLst>
          </p:cNvPr>
          <p:cNvSpPr>
            <a:spLocks noGrp="1"/>
          </p:cNvSpPr>
          <p:nvPr>
            <p:ph type="title"/>
          </p:nvPr>
        </p:nvSpPr>
        <p:spPr/>
        <p:txBody>
          <a:bodyPr/>
          <a:lstStyle/>
          <a:p>
            <a:r>
              <a:rPr lang="en-US" dirty="0"/>
              <a:t>Azure subscriptions</a:t>
            </a:r>
          </a:p>
        </p:txBody>
      </p:sp>
      <p:pic>
        <p:nvPicPr>
          <p:cNvPr id="10" name="Picture 9">
            <a:extLst>
              <a:ext uri="{FF2B5EF4-FFF2-40B4-BE49-F238E27FC236}">
                <a16:creationId xmlns:a16="http://schemas.microsoft.com/office/drawing/2014/main" id="{5C506B8B-5E30-4FFD-815F-882D307797D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374483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Azure subscriptions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vert="horz"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An Azure subscription provides you with authenticated and authorized access to Azure products and services, and allows you to provision resources on Azure. It is a logical unit of Azure services that links to an Azure account.</a:t>
            </a:r>
          </a:p>
        </p:txBody>
      </p:sp>
      <p:pic>
        <p:nvPicPr>
          <p:cNvPr id="6" name="Picture 5" descr="A bidirectional arrow labeled authentication and authorization connects Azure subscriptions to an Azure account.">
            <a:extLst>
              <a:ext uri="{FF2B5EF4-FFF2-40B4-BE49-F238E27FC236}">
                <a16:creationId xmlns:a16="http://schemas.microsoft.com/office/drawing/2014/main" id="{865762D0-2C63-4B2A-9DC9-CFD4B21C41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0619" y="2617235"/>
            <a:ext cx="7171519" cy="2117438"/>
          </a:xfrm>
          <a:prstGeom prst="rect">
            <a:avLst/>
          </a:prstGeom>
        </p:spPr>
      </p:pic>
      <p:sp>
        <p:nvSpPr>
          <p:cNvPr id="7" name="Text Placeholder 2">
            <a:extLst>
              <a:ext uri="{FF2B5EF4-FFF2-40B4-BE49-F238E27FC236}">
                <a16:creationId xmlns:a16="http://schemas.microsoft.com/office/drawing/2014/main" id="{772D5180-5E98-4780-A225-59A15326F967}"/>
              </a:ext>
            </a:extLst>
          </p:cNvPr>
          <p:cNvSpPr txBox="1">
            <a:spLocks/>
          </p:cNvSpPr>
          <p:nvPr/>
        </p:nvSpPr>
        <p:spPr>
          <a:xfrm>
            <a:off x="407262" y="5107825"/>
            <a:ext cx="10911705" cy="1578370"/>
          </a:xfrm>
          <a:prstGeom prst="rect">
            <a:avLst/>
          </a:prstGeom>
        </p:spPr>
        <p:txBody>
          <a:bodyPr vert="horz" lIns="93260" tIns="46630" rIns="93260" bIns="4663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en-IE" sz="2000" dirty="0"/>
              <a:t>Azure offers free and paid subscription options to suit different needs and requirements. An account can have one subscription or multiple subscriptions that have different billing models, and to which you apply different access-management policies</a:t>
            </a:r>
            <a:r>
              <a:rPr lang="en-IE" sz="2400" dirty="0"/>
              <a:t>.</a:t>
            </a:r>
          </a:p>
        </p:txBody>
      </p:sp>
    </p:spTree>
    <p:extLst>
      <p:ext uri="{BB962C8B-B14F-4D97-AF65-F5344CB8AC3E}">
        <p14:creationId xmlns:p14="http://schemas.microsoft.com/office/powerpoint/2010/main" val="2918528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US" dirty="0"/>
              <a:t>Subscription uses and options</a:t>
            </a:r>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29"/>
            <a:ext cx="11888787" cy="4733625"/>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IE" sz="2000" dirty="0">
                <a:solidFill>
                  <a:schemeClr val="tx1"/>
                </a:solidFill>
                <a:latin typeface="+mn-lt"/>
              </a:rPr>
              <a:t>You can use Azure subscriptions to define boundaries around Azure products, services, and resources.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Two types of subscription boundaries that you can use:</a:t>
            </a:r>
          </a:p>
          <a:p>
            <a:pPr lvl="1"/>
            <a:r>
              <a:rPr lang="en-IE" sz="2000" dirty="0"/>
              <a:t>Billing boundary. This subscription type determines how an Azure account is billed for using Azure. You can create multiple subscriptions for different types of billing requirements.</a:t>
            </a:r>
          </a:p>
          <a:p>
            <a:pPr lvl="1"/>
            <a:r>
              <a:rPr lang="en-IE" sz="2000" dirty="0"/>
              <a:t>Access control boundary. Azure will apply access management policies at the subscription level, and you can create separate subscriptions to reflect different organizational structures</a:t>
            </a:r>
            <a:r>
              <a:rPr lang="en-IE" dirty="0"/>
              <a:t>. </a:t>
            </a:r>
          </a:p>
          <a:p>
            <a:pPr defTabSz="914400">
              <a:lnSpc>
                <a:spcPct val="150000"/>
              </a:lnSpc>
              <a:spcBef>
                <a:spcPts val="0"/>
              </a:spcBef>
              <a:buFont typeface="Arial" panose="020B0604020202020204" pitchFamily="34" charset="0"/>
              <a:buChar char="•"/>
            </a:pPr>
            <a:r>
              <a:rPr lang="en-IE" sz="2000" dirty="0">
                <a:solidFill>
                  <a:schemeClr val="tx1"/>
                </a:solidFill>
                <a:latin typeface="+mn-lt"/>
              </a:rPr>
              <a:t>Several other subscription types to choose from include the Free account, and Pay-As-You-Go.</a:t>
            </a:r>
          </a:p>
          <a:p>
            <a:pPr lvl="1"/>
            <a:endParaRPr lang="en-IE" dirty="0"/>
          </a:p>
        </p:txBody>
      </p:sp>
    </p:spTree>
    <p:extLst>
      <p:ext uri="{BB962C8B-B14F-4D97-AF65-F5344CB8AC3E}">
        <p14:creationId xmlns:p14="http://schemas.microsoft.com/office/powerpoint/2010/main" val="30119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vert="horz" wrap="square" lIns="93260" tIns="46630" rIns="93260" bIns="46630" rtlCol="0" anchor="ctr">
            <a:normAutofit/>
          </a:bodyPr>
          <a:lstStyle/>
          <a:p>
            <a:r>
              <a:rPr lang="en-US" b="1" dirty="0"/>
              <a:t>Management groups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a:xfrm>
            <a:off x="274702" y="1367630"/>
            <a:ext cx="6020995" cy="5059446"/>
          </a:xfrm>
        </p:spPr>
        <p:txBody>
          <a:bodyPr vert="horz" wrap="square" lIns="93260" tIns="46630" rIns="93260" bIns="46630" rtlCol="0">
            <a:noAutofit/>
          </a:bodyPr>
          <a:lstStyle/>
          <a:p>
            <a:pPr defTabSz="914400">
              <a:lnSpc>
                <a:spcPct val="150000"/>
              </a:lnSpc>
              <a:spcBef>
                <a:spcPts val="0"/>
              </a:spcBef>
              <a:buFont typeface="Arial" panose="020B0604020202020204" pitchFamily="34" charset="0"/>
              <a:buChar char="•"/>
            </a:pPr>
            <a:r>
              <a:rPr lang="en-US" sz="2000" dirty="0">
                <a:solidFill>
                  <a:schemeClr val="tx1"/>
                </a:solidFill>
                <a:latin typeface="+mn-lt"/>
              </a:rPr>
              <a:t>Azure Management groups are containers for managing access, policies, and compliance across multiple Azure subscriptions</a:t>
            </a:r>
          </a:p>
          <a:p>
            <a:pPr defTabSz="914400">
              <a:lnSpc>
                <a:spcPct val="150000"/>
              </a:lnSpc>
              <a:spcBef>
                <a:spcPts val="0"/>
              </a:spcBef>
              <a:buFont typeface="Arial" panose="020B0604020202020204" pitchFamily="34" charset="0"/>
              <a:buChar char="•"/>
            </a:pPr>
            <a:r>
              <a:rPr lang="en-US" sz="2000" dirty="0">
                <a:solidFill>
                  <a:schemeClr val="tx1"/>
                </a:solidFill>
                <a:latin typeface="+mn-lt"/>
              </a:rPr>
              <a:t> Management groups allow you to order your Azure resources hierarchically into collections, which provide a further level of classification beyond subscriptions.</a:t>
            </a:r>
          </a:p>
        </p:txBody>
      </p:sp>
      <p:pic>
        <p:nvPicPr>
          <p:cNvPr id="8" name="Picture 7" descr="A picture containing screenshot&#10;&#10;Description automatically generated">
            <a:extLst>
              <a:ext uri="{FF2B5EF4-FFF2-40B4-BE49-F238E27FC236}">
                <a16:creationId xmlns:a16="http://schemas.microsoft.com/office/drawing/2014/main" id="{A8D1B790-8074-4E2E-8555-D7D8CEA37F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8607" y="1479676"/>
            <a:ext cx="5655394" cy="4214869"/>
          </a:xfrm>
          <a:prstGeom prst="rect">
            <a:avLst/>
          </a:prstGeom>
        </p:spPr>
      </p:pic>
    </p:spTree>
    <p:extLst>
      <p:ext uri="{BB962C8B-B14F-4D97-AF65-F5344CB8AC3E}">
        <p14:creationId xmlns:p14="http://schemas.microsoft.com/office/powerpoint/2010/main" val="2333679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62043B2-2C0A-406E-821E-9068BF3BF00D}"/>
              </a:ext>
            </a:extLst>
          </p:cNvPr>
          <p:cNvSpPr>
            <a:spLocks noGrp="1"/>
          </p:cNvSpPr>
          <p:nvPr>
            <p:ph type="title"/>
          </p:nvPr>
        </p:nvSpPr>
        <p:spPr/>
        <p:txBody>
          <a:bodyPr/>
          <a:lstStyle/>
          <a:p>
            <a:r>
              <a:rPr lang="en-US" dirty="0"/>
              <a:t>Planning and managing costs</a:t>
            </a:r>
          </a:p>
        </p:txBody>
      </p:sp>
      <p:pic>
        <p:nvPicPr>
          <p:cNvPr id="6" name="Picture 5">
            <a:extLst>
              <a:ext uri="{FF2B5EF4-FFF2-40B4-BE49-F238E27FC236}">
                <a16:creationId xmlns:a16="http://schemas.microsoft.com/office/drawing/2014/main" id="{91B2937C-43C6-419F-9239-887AB1481067}"/>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912078" y="4852840"/>
            <a:ext cx="1904431" cy="1611442"/>
          </a:xfrm>
          <a:prstGeom prst="rect">
            <a:avLst/>
          </a:prstGeom>
          <a:effectLst>
            <a:softEdge rad="419100"/>
          </a:effectLst>
        </p:spPr>
      </p:pic>
    </p:spTree>
    <p:extLst>
      <p:ext uri="{BB962C8B-B14F-4D97-AF65-F5344CB8AC3E}">
        <p14:creationId xmlns:p14="http://schemas.microsoft.com/office/powerpoint/2010/main" val="104096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4ED2-7C0F-4A3B-99ED-148A0B1F1B8C}"/>
              </a:ext>
            </a:extLst>
          </p:cNvPr>
          <p:cNvSpPr>
            <a:spLocks noGrp="1"/>
          </p:cNvSpPr>
          <p:nvPr>
            <p:ph type="title"/>
          </p:nvPr>
        </p:nvSpPr>
        <p:spPr/>
        <p:txBody>
          <a:bodyPr/>
          <a:lstStyle/>
          <a:p>
            <a:r>
              <a:rPr lang="en-IE" dirty="0"/>
              <a:t>Purchasing Azure products and services</a:t>
            </a:r>
            <a:endParaRPr lang="en-US" dirty="0"/>
          </a:p>
        </p:txBody>
      </p:sp>
      <p:sp>
        <p:nvSpPr>
          <p:cNvPr id="3" name="Text Placeholder 2">
            <a:extLst>
              <a:ext uri="{FF2B5EF4-FFF2-40B4-BE49-F238E27FC236}">
                <a16:creationId xmlns:a16="http://schemas.microsoft.com/office/drawing/2014/main" id="{D5F441AD-60D1-4C98-BB47-C9F6A636C485}"/>
              </a:ext>
            </a:extLst>
          </p:cNvPr>
          <p:cNvSpPr>
            <a:spLocks noGrp="1"/>
          </p:cNvSpPr>
          <p:nvPr>
            <p:ph type="body" sz="quarter" idx="10"/>
          </p:nvPr>
        </p:nvSpPr>
        <p:spPr/>
        <p:txBody>
          <a:bodyPr>
            <a:normAutofit/>
          </a:bodyPr>
          <a:lstStyle/>
          <a:p>
            <a:pPr lvl="1"/>
            <a:r>
              <a:rPr lang="en-IE" dirty="0"/>
              <a:t>Three main customer types on which the available purchasing options for Azure products and services are contingent are:</a:t>
            </a:r>
          </a:p>
        </p:txBody>
      </p:sp>
      <p:sp>
        <p:nvSpPr>
          <p:cNvPr id="6" name="Text Placeholder 2">
            <a:extLst>
              <a:ext uri="{FF2B5EF4-FFF2-40B4-BE49-F238E27FC236}">
                <a16:creationId xmlns:a16="http://schemas.microsoft.com/office/drawing/2014/main" id="{C984FF1D-7CD3-46E8-BE6F-0E763A64C81D}"/>
              </a:ext>
            </a:extLst>
          </p:cNvPr>
          <p:cNvSpPr txBox="1">
            <a:spLocks/>
          </p:cNvSpPr>
          <p:nvPr/>
        </p:nvSpPr>
        <p:spPr>
          <a:xfrm>
            <a:off x="1731829" y="2647792"/>
            <a:ext cx="8531524" cy="2778849"/>
          </a:xfrm>
          <a:prstGeom prst="rect">
            <a:avLst/>
          </a:prstGeom>
        </p:spPr>
        <p:txBody>
          <a:bodyPr vert="horz" wrap="square" lIns="93260" tIns="46630" rIns="93260" bIns="46630" rtlCol="0">
            <a:noAutofit/>
          </a:bodyPr>
          <a:lstStyle>
            <a:lvl1pPr marL="228600" marR="0" indent="-228600" defTabSz="914400" fontAlgn="auto">
              <a:lnSpc>
                <a:spcPct val="150000"/>
              </a:lnSpc>
              <a:spcBef>
                <a:spcPts val="0"/>
              </a:spcBef>
              <a:spcAft>
                <a:spcPts val="0"/>
              </a:spcAft>
              <a:buClr>
                <a:srgbClr val="002050"/>
              </a:buClr>
              <a:buSzPct val="90000"/>
              <a:buFont typeface="Arial" panose="020B0604020202020204" pitchFamily="34" charset="0"/>
              <a:buChar char="•"/>
              <a:tabLst/>
              <a:defRPr sz="2000" spc="0" baseline="0"/>
            </a:lvl1pPr>
            <a:lvl2pPr marL="4572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lvl="1"/>
            <a:r>
              <a:rPr lang="en-IE" sz="2000" dirty="0"/>
              <a:t>Enterprise. Enterprise customers sign an Enterprise Agreement with Azure that commits them to spending a negotiated amount on Azure services, which they typically pay annually. </a:t>
            </a:r>
          </a:p>
          <a:p>
            <a:pPr lvl="1"/>
            <a:r>
              <a:rPr lang="en-IE" sz="2000" dirty="0"/>
              <a:t>Web direct. Web direct customers sign up for Azure through </a:t>
            </a:r>
            <a:r>
              <a:rPr lang="en-IE" sz="2000" dirty="0">
                <a:hlinkClick r:id="rId3"/>
              </a:rPr>
              <a:t>the Azure website</a:t>
            </a:r>
            <a:r>
              <a:rPr lang="en-IE" sz="2000" dirty="0"/>
              <a:t>. </a:t>
            </a:r>
          </a:p>
          <a:p>
            <a:pPr lvl="1"/>
            <a:r>
              <a:rPr lang="en-IE" sz="2000" dirty="0"/>
              <a:t>Cloud solution providers (CSPs) typically are Microsoft partner companies that a customer hires to build solutions on top of Azure. Payment and billing for Azure usage occurs through the customer's CSP.</a:t>
            </a:r>
          </a:p>
        </p:txBody>
      </p:sp>
      <p:sp>
        <p:nvSpPr>
          <p:cNvPr id="5" name="Text Placeholder 2">
            <a:extLst>
              <a:ext uri="{FF2B5EF4-FFF2-40B4-BE49-F238E27FC236}">
                <a16:creationId xmlns:a16="http://schemas.microsoft.com/office/drawing/2014/main" id="{A505C12A-44D0-48DF-8458-813135ABEED8}"/>
              </a:ext>
            </a:extLst>
          </p:cNvPr>
          <p:cNvSpPr txBox="1">
            <a:spLocks/>
          </p:cNvSpPr>
          <p:nvPr/>
        </p:nvSpPr>
        <p:spPr>
          <a:xfrm>
            <a:off x="440829" y="5516227"/>
            <a:ext cx="11113523" cy="901570"/>
          </a:xfrm>
          <a:prstGeom prst="rect">
            <a:avLst/>
          </a:prstGeom>
        </p:spPr>
        <p:txBody>
          <a:bodyPr vert="horz" wrap="square" lIns="146304" tIns="91440" rIns="146304" bIns="91440" rtlCol="0">
            <a:normAutofit fontScale="85000" lnSpcReduction="20000"/>
          </a:bodyPr>
          <a:lstStyle>
            <a:lvl1pPr marL="2286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3600" spc="0" baseline="0">
                <a:gradFill>
                  <a:gsLst>
                    <a:gs pos="1250">
                      <a:schemeClr val="tx1"/>
                    </a:gs>
                    <a:gs pos="100000">
                      <a:schemeClr val="tx1"/>
                    </a:gs>
                  </a:gsLst>
                  <a:lin ang="5400000" scaled="0"/>
                </a:gradFill>
                <a:latin typeface="+mj-lt"/>
              </a:defRPr>
            </a:lvl1pPr>
            <a:lvl2pPr marL="457200" marR="0" lvl="1"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800" spc="0" baseline="0">
                <a:gradFill>
                  <a:gsLst>
                    <a:gs pos="1250">
                      <a:schemeClr val="tx1"/>
                    </a:gs>
                    <a:gs pos="100000">
                      <a:schemeClr val="tx1"/>
                    </a:gs>
                  </a:gsLst>
                  <a:lin ang="5400000" scaled="0"/>
                </a:gradFill>
              </a:defRPr>
            </a:lvl2pPr>
            <a:lvl3pPr marL="6858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400" spc="0" baseline="0">
                <a:gradFill>
                  <a:gsLst>
                    <a:gs pos="1250">
                      <a:schemeClr val="tx1"/>
                    </a:gs>
                    <a:gs pos="100000">
                      <a:schemeClr val="tx1"/>
                    </a:gs>
                  </a:gsLst>
                  <a:lin ang="5400000" scaled="0"/>
                </a:gradFill>
              </a:defRPr>
            </a:lvl3pPr>
            <a:lvl4pPr marL="9144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4pPr>
            <a:lvl5pPr marL="1143000" marR="0" indent="-228600" defTabSz="932742" fontAlgn="auto">
              <a:lnSpc>
                <a:spcPct val="90000"/>
              </a:lnSpc>
              <a:spcBef>
                <a:spcPct val="20000"/>
              </a:spcBef>
              <a:spcAft>
                <a:spcPts val="0"/>
              </a:spcAft>
              <a:buClr>
                <a:srgbClr val="002050"/>
              </a:buClr>
              <a:buSzPct val="90000"/>
              <a:buFont typeface="Wingdings" panose="05000000000000000000" pitchFamily="2" charset="2"/>
              <a:buChar char=""/>
              <a:tabLst/>
              <a:defRPr sz="22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lvl="1">
              <a:lnSpc>
                <a:spcPct val="110000"/>
              </a:lnSpc>
            </a:pPr>
            <a:r>
              <a:rPr lang="en-IE" dirty="0"/>
              <a:t>Products and services in Azure are arranged by category, such as compute and networking, which have various resources that you can provision.</a:t>
            </a:r>
          </a:p>
        </p:txBody>
      </p:sp>
    </p:spTree>
    <p:extLst>
      <p:ext uri="{BB962C8B-B14F-4D97-AF65-F5344CB8AC3E}">
        <p14:creationId xmlns:p14="http://schemas.microsoft.com/office/powerpoint/2010/main" val="1723489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Judson Ready Template">
  <a:themeElements>
    <a:clrScheme name="Red 1">
      <a:dk1>
        <a:srgbClr val="353535"/>
      </a:dk1>
      <a:lt1>
        <a:srgbClr val="FFFFFF"/>
      </a:lt1>
      <a:dk2>
        <a:srgbClr val="A71400"/>
      </a:dk2>
      <a:lt2>
        <a:srgbClr val="E6E6E6"/>
      </a:lt2>
      <a:accent1>
        <a:srgbClr val="A71400"/>
      </a:accent1>
      <a:accent2>
        <a:srgbClr val="D83B00"/>
      </a:accent2>
      <a:accent3>
        <a:srgbClr val="E72122"/>
      </a:accent3>
      <a:accent4>
        <a:srgbClr val="D2D2D2"/>
      </a:accent4>
      <a:accent5>
        <a:srgbClr val="737373"/>
      </a:accent5>
      <a:accent6>
        <a:srgbClr val="52525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cap="rnd">
          <a:solidFill>
            <a:srgbClr val="979797"/>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aster_FY18_OCP_darkblue_NEW" id="{1C162EDD-3380-48FD-AEE4-8CE8BA39DA58}" vid="{70D959EC-CFA9-4309-A010-B3E2986C1CA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F366B2263FCDC41B3571AF58DF324C9" ma:contentTypeVersion="0" ma:contentTypeDescription="Create a new document." ma:contentTypeScope="" ma:versionID="f3d3620f147d7f01d107c44eceebb519">
  <xsd:schema xmlns:xsd="http://www.w3.org/2001/XMLSchema" xmlns:xs="http://www.w3.org/2001/XMLSchema" xmlns:p="http://schemas.microsoft.com/office/2006/metadata/properties" targetNamespace="http://schemas.microsoft.com/office/2006/metadata/properties" ma:root="true" ma:fieldsID="ba2458a5a1f72a5b1ad9072b9281da9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37ADE-E088-4B5A-A682-488D095075CF}">
  <ds:schemaRefs>
    <ds:schemaRef ds:uri="http://schemas.microsoft.com/sharepoint/v3/contenttype/forms"/>
  </ds:schemaRefs>
</ds:datastoreItem>
</file>

<file path=customXml/itemProps2.xml><?xml version="1.0" encoding="utf-8"?>
<ds:datastoreItem xmlns:ds="http://schemas.openxmlformats.org/officeDocument/2006/customXml" ds:itemID="{05CDDA49-6D84-41B9-8FEC-258C480431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6A311F3F-FC1F-49F7-86D4-93433AD32505}">
  <ds:schemaRefs>
    <ds:schemaRef ds:uri="http://purl.org/dc/elements/1.1/"/>
    <ds:schemaRef ds:uri="http://purl.org/dc/dcmitype/"/>
    <ds:schemaRef ds:uri="http://www.w3.org/XML/1998/namespace"/>
    <ds:schemaRef ds:uri="http://schemas.microsoft.com/office/2006/documentManagement/types"/>
    <ds:schemaRef ds:uri="http://schemas.openxmlformats.org/package/2006/metadata/core-properties"/>
    <ds:schemaRef ds:uri="http://schemas.microsoft.com/office/infopath/2007/PartnerControls"/>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Master_FY18_OCP_darkblue_NEW</Template>
  <TotalTime>0</TotalTime>
  <Words>5081</Words>
  <Application>Microsoft Office PowerPoint</Application>
  <PresentationFormat>Benutzerdefiniert</PresentationFormat>
  <Paragraphs>421</Paragraphs>
  <Slides>35</Slides>
  <Notes>35</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35</vt:i4>
      </vt:variant>
    </vt:vector>
  </HeadingPairs>
  <TitlesOfParts>
    <vt:vector size="44" baseType="lpstr">
      <vt:lpstr>Arial</vt:lpstr>
      <vt:lpstr>Calibri</vt:lpstr>
      <vt:lpstr>Consolas</vt:lpstr>
      <vt:lpstr>Segoe UI</vt:lpstr>
      <vt:lpstr>Segoe UI Light</vt:lpstr>
      <vt:lpstr>Segoe UI Semibold (Headings)</vt:lpstr>
      <vt:lpstr>Segoe UI Semilight</vt:lpstr>
      <vt:lpstr>Wingdings</vt:lpstr>
      <vt:lpstr>Judson Ready Template</vt:lpstr>
      <vt:lpstr>Module 04: Azure pricing and support</vt:lpstr>
      <vt:lpstr>Learning objectives</vt:lpstr>
      <vt:lpstr>Module 4 - Content</vt:lpstr>
      <vt:lpstr>Azure subscriptions</vt:lpstr>
      <vt:lpstr>Azure subscriptions</vt:lpstr>
      <vt:lpstr>Subscription uses and options</vt:lpstr>
      <vt:lpstr>Management groups</vt:lpstr>
      <vt:lpstr>Planning and managing costs</vt:lpstr>
      <vt:lpstr>Purchasing Azure products and services</vt:lpstr>
      <vt:lpstr>Azure free account</vt:lpstr>
      <vt:lpstr>Factors affecting costs</vt:lpstr>
      <vt:lpstr>Zones for Billing Purposes</vt:lpstr>
      <vt:lpstr>Pricing calculatorcost of Azure products You choose the Azure products </vt:lpstr>
      <vt:lpstr>Total cost of ownership (TCO) calculator</vt:lpstr>
      <vt:lpstr>Minimizing costs</vt:lpstr>
      <vt:lpstr>Azure Cost Management</vt:lpstr>
      <vt:lpstr>Support options available with Azure</vt:lpstr>
      <vt:lpstr>Support plan options</vt:lpstr>
      <vt:lpstr>Opening a support ticket</vt:lpstr>
      <vt:lpstr>Alternative support channels</vt:lpstr>
      <vt:lpstr>Knowledge Center</vt:lpstr>
      <vt:lpstr>Azure SLAs</vt:lpstr>
      <vt:lpstr>Service Level Agreements  (SLAs)</vt:lpstr>
      <vt:lpstr>SLAs for Azure products and services</vt:lpstr>
      <vt:lpstr>Composite SLAs</vt:lpstr>
      <vt:lpstr>Improving application SLAs</vt:lpstr>
      <vt:lpstr>Improving application SLAs - continued</vt:lpstr>
      <vt:lpstr>Service lifecycle in Azure</vt:lpstr>
      <vt:lpstr>Public and private preview features</vt:lpstr>
      <vt:lpstr>How to access preview features</vt:lpstr>
      <vt:lpstr>General Availability</vt:lpstr>
      <vt:lpstr>Monitoring feature updates</vt:lpstr>
      <vt:lpstr>Quiz</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04: Azure pricing and support</dc:title>
  <dc:creator>Niels Ophey</dc:creator>
  <cp:keywords/>
  <cp:lastModifiedBy>Niels Ophey</cp:lastModifiedBy>
  <cp:revision>5</cp:revision>
  <cp:lastPrinted>2017-07-17T01:08:39Z</cp:lastPrinted>
  <dcterms:created xsi:type="dcterms:W3CDTF">2019-05-08T15:08:37Z</dcterms:created>
  <dcterms:modified xsi:type="dcterms:W3CDTF">2019-05-08T16:13:35Z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0x0101004F366B2263FCDC41B3571AF58DF324C9</vt:lpwstr>
  </property>
  <property fmtid="{D5CDD505-2E9C-101B-9397-08002B2CF9AE}" pid="3" name="of67e5d4b76f4a9db8769983fda9cec0">
    <vt:lpwstr/>
  </property>
  <property fmtid="{D5CDD505-2E9C-101B-9397-08002B2CF9AE}" pid="4" name="TaxKeyword">
    <vt:lpwstr/>
  </property>
  <property fmtid="{D5CDD505-2E9C-101B-9397-08002B2CF9AE}" pid="5" name="NewsType">
    <vt:lpwstr/>
  </property>
  <property fmtid="{D5CDD505-2E9C-101B-9397-08002B2CF9AE}" pid="6" name="Region">
    <vt:lpwstr/>
  </property>
  <property fmtid="{D5CDD505-2E9C-101B-9397-08002B2CF9AE}" pid="7" name="Confidentiality">
    <vt:lpwstr>5;#Microsoft confidential|461efa83-0283-486a-a8d5-943328f3693f</vt:lpwstr>
  </property>
  <property fmtid="{D5CDD505-2E9C-101B-9397-08002B2CF9AE}" pid="8" name="ODSWF1">
    <vt:lpwstr>, </vt:lpwstr>
  </property>
  <property fmtid="{D5CDD505-2E9C-101B-9397-08002B2CF9AE}" pid="9" name="ItemType">
    <vt:lpwstr/>
  </property>
  <property fmtid="{D5CDD505-2E9C-101B-9397-08002B2CF9AE}" pid="10" name="Update Parent Child Relation2">
    <vt:lpwstr>, </vt:lpwstr>
  </property>
  <property fmtid="{D5CDD505-2E9C-101B-9397-08002B2CF9AE}" pid="11" name="Industries">
    <vt:lpwstr/>
  </property>
  <property fmtid="{D5CDD505-2E9C-101B-9397-08002B2CF9AE}" pid="12" name="MSProducts">
    <vt:lpwstr/>
  </property>
  <property fmtid="{D5CDD505-2E9C-101B-9397-08002B2CF9AE}" pid="13" name="Competitors">
    <vt:lpwstr/>
  </property>
  <property fmtid="{D5CDD505-2E9C-101B-9397-08002B2CF9AE}" pid="14" name="SMSGDomain">
    <vt:lpwstr/>
  </property>
  <property fmtid="{D5CDD505-2E9C-101B-9397-08002B2CF9AE}" pid="15" name="ExperienceContentType">
    <vt:lpwstr/>
  </property>
  <property fmtid="{D5CDD505-2E9C-101B-9397-08002B2CF9AE}" pid="16" name="BusinessArchitecture">
    <vt:lpwstr/>
  </property>
  <property fmtid="{D5CDD505-2E9C-101B-9397-08002B2CF9AE}" pid="17" name="Products">
    <vt:lpwstr/>
  </property>
  <property fmtid="{D5CDD505-2E9C-101B-9397-08002B2CF9AE}" pid="18" name="_dlc_DocIdItemGuid">
    <vt:lpwstr>dddcf632-c5e1-4524-88a2-71128e2b1d2d</vt:lpwstr>
  </property>
  <property fmtid="{D5CDD505-2E9C-101B-9397-08002B2CF9AE}" pid="19" name="MSPhysicalGeography">
    <vt:lpwstr/>
  </property>
  <property fmtid="{D5CDD505-2E9C-101B-9397-08002B2CF9AE}" pid="20" name="ODSWF2">
    <vt:lpwstr>, </vt:lpwstr>
  </property>
  <property fmtid="{D5CDD505-2E9C-101B-9397-08002B2CF9AE}" pid="21" name="j3562c58ee414e028925bc902cfc01a1">
    <vt:lpwstr/>
  </property>
  <property fmtid="{D5CDD505-2E9C-101B-9397-08002B2CF9AE}" pid="22" name="EnterpriseDomainTags">
    <vt:lpwstr/>
  </property>
  <property fmtid="{D5CDD505-2E9C-101B-9397-08002B2CF9AE}" pid="23" name="l6f004f21209409da86a713c0f24627d">
    <vt:lpwstr/>
  </property>
  <property fmtid="{D5CDD505-2E9C-101B-9397-08002B2CF9AE}" pid="24" name="ActivitiesAndPrograms">
    <vt:lpwstr/>
  </property>
  <property fmtid="{D5CDD505-2E9C-101B-9397-08002B2CF9AE}" pid="25" name="Segments">
    <vt:lpwstr/>
  </property>
  <property fmtid="{D5CDD505-2E9C-101B-9397-08002B2CF9AE}" pid="26" name="Partners">
    <vt:lpwstr/>
  </property>
  <property fmtid="{D5CDD505-2E9C-101B-9397-08002B2CF9AE}" pid="27" name="la4444b61d19467597d63190b69ac227">
    <vt:lpwstr/>
  </property>
  <property fmtid="{D5CDD505-2E9C-101B-9397-08002B2CF9AE}" pid="28" name="MSProductsTaxHTField0">
    <vt:lpwstr/>
  </property>
  <property fmtid="{D5CDD505-2E9C-101B-9397-08002B2CF9AE}" pid="29" name="Topics">
    <vt:lpwstr/>
  </property>
  <property fmtid="{D5CDD505-2E9C-101B-9397-08002B2CF9AE}" pid="30" name="Groups">
    <vt:lpwstr/>
  </property>
  <property fmtid="{D5CDD505-2E9C-101B-9397-08002B2CF9AE}" pid="31" name="Languages">
    <vt:lpwstr/>
  </property>
  <property fmtid="{D5CDD505-2E9C-101B-9397-08002B2CF9AE}" pid="32" name="e8080b0481964c759b2c36ae49591b31">
    <vt:lpwstr/>
  </property>
  <property fmtid="{D5CDD505-2E9C-101B-9397-08002B2CF9AE}" pid="33" name="_docset_NoMedatataSyncRequired">
    <vt:lpwstr>False</vt:lpwstr>
  </property>
  <property fmtid="{D5CDD505-2E9C-101B-9397-08002B2CF9AE}" pid="34" name="TechnicalLevel">
    <vt:lpwstr/>
  </property>
  <property fmtid="{D5CDD505-2E9C-101B-9397-08002B2CF9AE}" pid="35" name="Audiences">
    <vt:lpwstr/>
  </property>
  <property fmtid="{D5CDD505-2E9C-101B-9397-08002B2CF9AE}" pid="36" name="ldac8aee9d1f469e8cd8c3f8d6a615f2">
    <vt:lpwstr/>
  </property>
  <property fmtid="{D5CDD505-2E9C-101B-9397-08002B2CF9AE}" pid="37" name="ODSWF">
    <vt:lpwstr>, </vt:lpwstr>
  </property>
  <property fmtid="{D5CDD505-2E9C-101B-9397-08002B2CF9AE}" pid="38" name="EmployeeRole">
    <vt:lpwstr/>
  </property>
  <property fmtid="{D5CDD505-2E9C-101B-9397-08002B2CF9AE}" pid="39" name="NewsTopic">
    <vt:lpwstr/>
  </property>
  <property fmtid="{D5CDD505-2E9C-101B-9397-08002B2CF9AE}" pid="40" name="Roles">
    <vt:lpwstr/>
  </property>
  <property fmtid="{D5CDD505-2E9C-101B-9397-08002B2CF9AE}" pid="41" name="NewsSource">
    <vt:lpwstr/>
  </property>
  <property fmtid="{D5CDD505-2E9C-101B-9397-08002B2CF9AE}" pid="42" name="SMSGTags">
    <vt:lpwstr/>
  </property>
  <property fmtid="{D5CDD505-2E9C-101B-9397-08002B2CF9AE}" pid="43" name="ga0c0bf70a6644469c61b3efa7025301">
    <vt:lpwstr/>
  </property>
</Properties>
</file>

<file path=docProps/thumbnail.jpeg>
</file>